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12192000"/>
  <p:embeddedFontLst>
    <p:embeddedFont>
      <p:font typeface="MiSans" panose="020B0604020202020204" charset="-12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71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9.jp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3.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4.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46.png"/><Relationship Id="rId4" Type="http://schemas.openxmlformats.org/officeDocument/2006/relationships/image" Target="../media/image45.jpe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21.png"/><Relationship Id="rId4" Type="http://schemas.openxmlformats.org/officeDocument/2006/relationships/image" Target="../media/image48.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48.jpe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35.png"/><Relationship Id="rId5" Type="http://schemas.openxmlformats.org/officeDocument/2006/relationships/image" Target="../media/image60.png"/><Relationship Id="rId10" Type="http://schemas.openxmlformats.org/officeDocument/2006/relationships/image" Target="../media/image64.jpeg"/><Relationship Id="rId4" Type="http://schemas.openxmlformats.org/officeDocument/2006/relationships/image" Target="../media/image59.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5.png"/><Relationship Id="rId4" Type="http://schemas.openxmlformats.org/officeDocument/2006/relationships/image" Target="../media/image9.jpe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8.jpe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54.jpg"/><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1.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e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FFFFF"/>
          </a:solidFill>
          <a:ln/>
        </p:spPr>
      </p:sp>
      <p:sp>
        <p:nvSpPr>
          <p:cNvPr id="3" name="Text 1"/>
          <p:cNvSpPr/>
          <p:nvPr/>
        </p:nvSpPr>
        <p:spPr>
          <a:xfrm>
            <a:off x="0" y="0"/>
            <a:ext cx="12192000"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02-14:58:05-d2r9av9e3tpg8rchuv9g.png"/>
          <p:cNvPicPr>
            <a:picLocks noChangeAspect="1"/>
          </p:cNvPicPr>
          <p:nvPr/>
        </p:nvPicPr>
        <p:blipFill>
          <a:blip r:embed="rId3"/>
          <a:stretch>
            <a:fillRect/>
          </a:stretch>
        </p:blipFill>
        <p:spPr>
          <a:xfrm>
            <a:off x="3400425" y="5394325"/>
            <a:ext cx="2556510" cy="670560"/>
          </a:xfrm>
          <a:prstGeom prst="rect">
            <a:avLst/>
          </a:prstGeom>
        </p:spPr>
      </p:pic>
      <p:pic>
        <p:nvPicPr>
          <p:cNvPr id="5" name="Image 1" descr="https://kimi-img.moonshot.cn/pub/slides/slides_tmpl/image/25-09-02-14:58:05-d2r9av9e3tpg8rchuv9g.png"/>
          <p:cNvPicPr>
            <a:picLocks noChangeAspect="1"/>
          </p:cNvPicPr>
          <p:nvPr/>
        </p:nvPicPr>
        <p:blipFill>
          <a:blip r:embed="rId3"/>
          <a:stretch>
            <a:fillRect/>
          </a:stretch>
        </p:blipFill>
        <p:spPr>
          <a:xfrm>
            <a:off x="537845" y="5394325"/>
            <a:ext cx="2649220" cy="670560"/>
          </a:xfrm>
          <a:prstGeom prst="rect">
            <a:avLst/>
          </a:prstGeom>
        </p:spPr>
      </p:pic>
      <p:pic>
        <p:nvPicPr>
          <p:cNvPr id="6" name="Image 2" descr="https://kimi-img.moonshot.cn/pub/slides/slides_tmpl/image/25-09-02-14:58:06-d2r9avhe3tpg8rchuveg.png"/>
          <p:cNvPicPr>
            <a:picLocks noChangeAspect="1"/>
          </p:cNvPicPr>
          <p:nvPr/>
        </p:nvPicPr>
        <p:blipFill>
          <a:blip r:embed="rId4"/>
          <a:stretch>
            <a:fillRect/>
          </a:stretch>
        </p:blipFill>
        <p:spPr>
          <a:xfrm>
            <a:off x="6928691" y="338060"/>
            <a:ext cx="5267401" cy="6181880"/>
          </a:xfrm>
          <a:prstGeom prst="rect">
            <a:avLst/>
          </a:prstGeom>
        </p:spPr>
      </p:pic>
      <p:pic>
        <p:nvPicPr>
          <p:cNvPr id="7" name="Image 3" descr="https://kimi-img.moonshot.cn/pub/slides/slides_tmpl/image/25-09-02-14:58:05-d2r9av9e3tpg8rchuva0.png"/>
          <p:cNvPicPr>
            <a:picLocks noChangeAspect="1"/>
          </p:cNvPicPr>
          <p:nvPr/>
        </p:nvPicPr>
        <p:blipFill>
          <a:blip r:embed="rId5"/>
          <a:stretch>
            <a:fillRect/>
          </a:stretch>
        </p:blipFill>
        <p:spPr>
          <a:xfrm>
            <a:off x="192354" y="3820681"/>
            <a:ext cx="6474819" cy="1146060"/>
          </a:xfrm>
          <a:prstGeom prst="rect">
            <a:avLst/>
          </a:prstGeom>
        </p:spPr>
      </p:pic>
      <p:sp>
        <p:nvSpPr>
          <p:cNvPr id="8" name="Text 2"/>
          <p:cNvSpPr/>
          <p:nvPr/>
        </p:nvSpPr>
        <p:spPr>
          <a:xfrm>
            <a:off x="354965" y="1717040"/>
            <a:ext cx="9620885" cy="812800"/>
          </a:xfrm>
          <a:prstGeom prst="rect">
            <a:avLst/>
          </a:prstGeom>
          <a:noFill/>
          <a:ln/>
        </p:spPr>
        <p:txBody>
          <a:bodyPr wrap="square" lIns="99695" tIns="49784" rIns="99695" bIns="49784" rtlCol="0" anchor="t">
            <a:spAutoFit/>
          </a:bodyPr>
          <a:lstStyle/>
          <a:p>
            <a:pPr algn="just">
              <a:lnSpc>
                <a:spcPct val="100000"/>
              </a:lnSpc>
            </a:pPr>
            <a:r>
              <a:rPr lang="en-US" sz="4800" b="1" dirty="0">
                <a:solidFill>
                  <a:srgbClr val="0D0D0D"/>
                </a:solidFill>
                <a:latin typeface="仓耳玄三M W05" pitchFamily="34" charset="0"/>
                <a:ea typeface="仓耳玄三M W05" pitchFamily="34" charset="-122"/>
                <a:cs typeface="仓耳玄三M W05" pitchFamily="34" charset="-120"/>
              </a:rPr>
              <a:t>AI-Powered Training Toolkit</a:t>
            </a:r>
            <a:endParaRPr lang="en-US" sz="1600" dirty="0"/>
          </a:p>
        </p:txBody>
      </p:sp>
      <p:pic>
        <p:nvPicPr>
          <p:cNvPr id="9" name="Image 4" descr="https://kimi-img.moonshot.cn/pub/slides/slides_tmpl/image/25-09-02-14:58:05-d2r9av9e3tpg8rchuvb0.png"/>
          <p:cNvPicPr>
            <a:picLocks noChangeAspect="1"/>
          </p:cNvPicPr>
          <p:nvPr/>
        </p:nvPicPr>
        <p:blipFill>
          <a:blip r:embed="rId6"/>
          <a:stretch>
            <a:fillRect/>
          </a:stretch>
        </p:blipFill>
        <p:spPr>
          <a:xfrm rot="18300000" flipH="1">
            <a:off x="5586412" y="-245267"/>
            <a:ext cx="1419225" cy="3333750"/>
          </a:xfrm>
          <a:prstGeom prst="rect">
            <a:avLst/>
          </a:prstGeom>
        </p:spPr>
      </p:pic>
      <p:pic>
        <p:nvPicPr>
          <p:cNvPr id="10" name="Image 5" descr="https://kimi-img.moonshot.cn/pub/slides/slides_tmpl/image/25-09-02-14:58:05-d2r9av9e3tpg8rchuvag.png"/>
          <p:cNvPicPr>
            <a:picLocks noChangeAspect="1"/>
          </p:cNvPicPr>
          <p:nvPr/>
        </p:nvPicPr>
        <p:blipFill>
          <a:blip r:embed="rId7"/>
          <a:stretch>
            <a:fillRect/>
          </a:stretch>
        </p:blipFill>
        <p:spPr>
          <a:xfrm>
            <a:off x="9558337" y="705335"/>
            <a:ext cx="1847850" cy="1847850"/>
          </a:xfrm>
          <a:prstGeom prst="rect">
            <a:avLst/>
          </a:prstGeom>
        </p:spPr>
      </p:pic>
      <p:sp>
        <p:nvSpPr>
          <p:cNvPr id="11" name="Shape 3"/>
          <p:cNvSpPr/>
          <p:nvPr/>
        </p:nvSpPr>
        <p:spPr>
          <a:xfrm rot="21420000">
            <a:off x="702945" y="5610860"/>
            <a:ext cx="345440" cy="337185"/>
          </a:xfrm>
          <a:custGeom>
            <a:avLst/>
            <a:gdLst/>
            <a:ahLst/>
            <a:cxnLst/>
            <a:rect l="l" t="t" r="r" b="b"/>
            <a:pathLst>
              <a:path w="345440" h="337185">
                <a:moveTo>
                  <a:pt x="173709" y="181551"/>
                </a:moveTo>
                <a:cubicBezTo>
                  <a:pt x="287803" y="181551"/>
                  <a:pt x="328526" y="230017"/>
                  <a:pt x="345440" y="280473"/>
                </a:cubicBezTo>
                <a:cubicBezTo>
                  <a:pt x="354963" y="308910"/>
                  <a:pt x="329659" y="337185"/>
                  <a:pt x="294605" y="337185"/>
                </a:cubicBezTo>
                <a:lnTo>
                  <a:pt x="52857" y="337185"/>
                </a:lnTo>
                <a:cubicBezTo>
                  <a:pt x="17804" y="337185"/>
                  <a:pt x="-7501" y="308910"/>
                  <a:pt x="2022" y="280473"/>
                </a:cubicBezTo>
                <a:cubicBezTo>
                  <a:pt x="18891" y="230017"/>
                  <a:pt x="59614" y="181551"/>
                  <a:pt x="173709" y="181551"/>
                </a:cubicBezTo>
                <a:close/>
                <a:moveTo>
                  <a:pt x="173709" y="0"/>
                </a:moveTo>
                <a:cubicBezTo>
                  <a:pt x="224906" y="0"/>
                  <a:pt x="266399" y="37131"/>
                  <a:pt x="266354" y="82996"/>
                </a:cubicBezTo>
                <a:cubicBezTo>
                  <a:pt x="266354" y="128820"/>
                  <a:pt x="224861" y="165992"/>
                  <a:pt x="173709" y="165992"/>
                </a:cubicBezTo>
                <a:cubicBezTo>
                  <a:pt x="122556" y="165992"/>
                  <a:pt x="81063" y="128820"/>
                  <a:pt x="81063" y="82996"/>
                </a:cubicBezTo>
                <a:cubicBezTo>
                  <a:pt x="81063" y="37131"/>
                  <a:pt x="122556" y="0"/>
                  <a:pt x="173709" y="0"/>
                </a:cubicBezTo>
                <a:close/>
              </a:path>
            </a:pathLst>
          </a:custGeom>
          <a:solidFill>
            <a:srgbClr val="000000"/>
          </a:solidFill>
          <a:ln/>
        </p:spPr>
      </p:sp>
      <p:sp>
        <p:nvSpPr>
          <p:cNvPr id="12" name="Text 4"/>
          <p:cNvSpPr/>
          <p:nvPr/>
        </p:nvSpPr>
        <p:spPr>
          <a:xfrm rot="21420000">
            <a:off x="702945" y="5610860"/>
            <a:ext cx="345440"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5"/>
          <p:cNvSpPr/>
          <p:nvPr/>
        </p:nvSpPr>
        <p:spPr>
          <a:xfrm rot="21360000">
            <a:off x="3531870" y="5601970"/>
            <a:ext cx="390525" cy="337185"/>
          </a:xfrm>
          <a:custGeom>
            <a:avLst/>
            <a:gdLst/>
            <a:ahLst/>
            <a:cxnLst/>
            <a:rect l="l" t="t" r="r" b="b"/>
            <a:pathLst>
              <a:path w="390525" h="337185">
                <a:moveTo>
                  <a:pt x="142998" y="40177"/>
                </a:moveTo>
                <a:lnTo>
                  <a:pt x="248767" y="40177"/>
                </a:lnTo>
                <a:lnTo>
                  <a:pt x="248767" y="66524"/>
                </a:lnTo>
                <a:lnTo>
                  <a:pt x="142998" y="66524"/>
                </a:lnTo>
                <a:close/>
                <a:moveTo>
                  <a:pt x="46434" y="40177"/>
                </a:moveTo>
                <a:lnTo>
                  <a:pt x="103754" y="40177"/>
                </a:lnTo>
                <a:lnTo>
                  <a:pt x="103754" y="66524"/>
                </a:lnTo>
                <a:lnTo>
                  <a:pt x="46434" y="66524"/>
                </a:lnTo>
                <a:cubicBezTo>
                  <a:pt x="36366" y="66524"/>
                  <a:pt x="28228" y="74164"/>
                  <a:pt x="28228" y="83517"/>
                </a:cubicBezTo>
                <a:lnTo>
                  <a:pt x="28228" y="129930"/>
                </a:lnTo>
                <a:lnTo>
                  <a:pt x="362251" y="129930"/>
                </a:lnTo>
                <a:lnTo>
                  <a:pt x="362251" y="83517"/>
                </a:lnTo>
                <a:cubicBezTo>
                  <a:pt x="362251" y="74120"/>
                  <a:pt x="354065" y="66524"/>
                  <a:pt x="344044" y="66524"/>
                </a:cubicBezTo>
                <a:lnTo>
                  <a:pt x="288011" y="66524"/>
                </a:lnTo>
                <a:lnTo>
                  <a:pt x="288011" y="40177"/>
                </a:lnTo>
                <a:lnTo>
                  <a:pt x="344044" y="40177"/>
                </a:lnTo>
                <a:cubicBezTo>
                  <a:pt x="369684" y="40177"/>
                  <a:pt x="390478" y="59586"/>
                  <a:pt x="390525" y="83517"/>
                </a:cubicBezTo>
                <a:lnTo>
                  <a:pt x="390525" y="293846"/>
                </a:lnTo>
                <a:cubicBezTo>
                  <a:pt x="390525" y="317689"/>
                  <a:pt x="369637" y="337185"/>
                  <a:pt x="344091" y="337185"/>
                </a:cubicBezTo>
                <a:lnTo>
                  <a:pt x="46434" y="337185"/>
                </a:lnTo>
                <a:cubicBezTo>
                  <a:pt x="20888" y="337185"/>
                  <a:pt x="0" y="317689"/>
                  <a:pt x="0" y="293846"/>
                </a:cubicBezTo>
                <a:lnTo>
                  <a:pt x="0" y="156276"/>
                </a:lnTo>
                <a:lnTo>
                  <a:pt x="0" y="129930"/>
                </a:lnTo>
                <a:lnTo>
                  <a:pt x="0" y="83517"/>
                </a:lnTo>
                <a:cubicBezTo>
                  <a:pt x="0" y="59586"/>
                  <a:pt x="20794" y="40177"/>
                  <a:pt x="46434" y="40177"/>
                </a:cubicBezTo>
                <a:close/>
                <a:moveTo>
                  <a:pt x="267548" y="0"/>
                </a:moveTo>
                <a:cubicBezTo>
                  <a:pt x="275357" y="0"/>
                  <a:pt x="281661" y="5884"/>
                  <a:pt x="281661" y="13173"/>
                </a:cubicBezTo>
                <a:lnTo>
                  <a:pt x="281661" y="94143"/>
                </a:lnTo>
                <a:cubicBezTo>
                  <a:pt x="281661" y="101432"/>
                  <a:pt x="275357" y="107360"/>
                  <a:pt x="267548" y="107360"/>
                </a:cubicBezTo>
                <a:cubicBezTo>
                  <a:pt x="259738" y="107360"/>
                  <a:pt x="253434" y="101476"/>
                  <a:pt x="253434" y="94187"/>
                </a:cubicBezTo>
                <a:lnTo>
                  <a:pt x="253434" y="13173"/>
                </a:lnTo>
                <a:cubicBezTo>
                  <a:pt x="253434" y="5884"/>
                  <a:pt x="259738" y="0"/>
                  <a:pt x="267548" y="0"/>
                </a:cubicBezTo>
                <a:close/>
                <a:moveTo>
                  <a:pt x="122930" y="0"/>
                </a:moveTo>
                <a:cubicBezTo>
                  <a:pt x="130740" y="0"/>
                  <a:pt x="137043" y="5884"/>
                  <a:pt x="137043" y="13173"/>
                </a:cubicBezTo>
                <a:lnTo>
                  <a:pt x="137043" y="94143"/>
                </a:lnTo>
                <a:cubicBezTo>
                  <a:pt x="137043" y="101432"/>
                  <a:pt x="130740" y="107360"/>
                  <a:pt x="122930" y="107360"/>
                </a:cubicBezTo>
                <a:cubicBezTo>
                  <a:pt x="115120" y="107360"/>
                  <a:pt x="108816" y="101476"/>
                  <a:pt x="108816" y="94187"/>
                </a:cubicBezTo>
                <a:lnTo>
                  <a:pt x="108816" y="13173"/>
                </a:lnTo>
                <a:cubicBezTo>
                  <a:pt x="108816" y="5884"/>
                  <a:pt x="115120" y="0"/>
                  <a:pt x="122930" y="0"/>
                </a:cubicBezTo>
                <a:close/>
              </a:path>
            </a:pathLst>
          </a:custGeom>
          <a:solidFill>
            <a:srgbClr val="000000"/>
          </a:solidFill>
          <a:ln/>
        </p:spPr>
      </p:sp>
      <p:sp>
        <p:nvSpPr>
          <p:cNvPr id="14" name="Text 6"/>
          <p:cNvSpPr/>
          <p:nvPr/>
        </p:nvSpPr>
        <p:spPr>
          <a:xfrm rot="21360000">
            <a:off x="3531870" y="5601970"/>
            <a:ext cx="39052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7"/>
          <p:cNvSpPr/>
          <p:nvPr/>
        </p:nvSpPr>
        <p:spPr>
          <a:xfrm rot="21360000">
            <a:off x="1066165" y="5552440"/>
            <a:ext cx="1828800" cy="340995"/>
          </a:xfrm>
          <a:prstGeom prst="rect">
            <a:avLst/>
          </a:prstGeom>
          <a:noFill/>
          <a:ln/>
        </p:spPr>
        <p:txBody>
          <a:bodyPr wrap="square" lIns="91440" tIns="45720" rIns="91440" bIns="45720" rtlCol="0" anchor="t"/>
          <a:lstStyle/>
          <a:p>
            <a:pPr algn="just">
              <a:lnSpc>
                <a:spcPct val="100000"/>
              </a:lnSpc>
            </a:pPr>
            <a:r>
              <a:rPr lang="en-US" sz="1600" dirty="0">
                <a:solidFill>
                  <a:srgbClr val="0D0D0D"/>
                </a:solidFill>
                <a:latin typeface="MiSans" pitchFamily="34" charset="0"/>
                <a:ea typeface="MiSans" pitchFamily="34" charset="-122"/>
                <a:cs typeface="MiSans" pitchFamily="34" charset="-120"/>
              </a:rPr>
              <a:t>Sean Wong</a:t>
            </a:r>
            <a:endParaRPr lang="en-US" sz="1600" dirty="0"/>
          </a:p>
        </p:txBody>
      </p:sp>
      <p:sp>
        <p:nvSpPr>
          <p:cNvPr id="16" name="Text 8"/>
          <p:cNvSpPr/>
          <p:nvPr/>
        </p:nvSpPr>
        <p:spPr>
          <a:xfrm rot="21360000">
            <a:off x="3974465" y="5553710"/>
            <a:ext cx="1899920" cy="328930"/>
          </a:xfrm>
          <a:prstGeom prst="rect">
            <a:avLst/>
          </a:prstGeom>
          <a:noFill/>
          <a:ln/>
        </p:spPr>
        <p:txBody>
          <a:bodyPr wrap="square" lIns="91440" tIns="45720" rIns="91440" bIns="45720" rtlCol="0" anchor="t"/>
          <a:lstStyle/>
          <a:p>
            <a:pPr algn="just">
              <a:lnSpc>
                <a:spcPct val="100000"/>
              </a:lnSpc>
            </a:pPr>
            <a:r>
              <a:rPr lang="en-US" sz="1600" dirty="0">
                <a:solidFill>
                  <a:srgbClr val="0D0D0D"/>
                </a:solidFill>
                <a:latin typeface="MiSans" pitchFamily="34" charset="0"/>
                <a:ea typeface="MiSans" pitchFamily="34" charset="-122"/>
                <a:cs typeface="MiSans" pitchFamily="34" charset="-120"/>
              </a:rPr>
              <a:t>2025/08/01</a:t>
            </a:r>
            <a:endParaRPr lang="en-US" sz="1600" dirty="0"/>
          </a:p>
        </p:txBody>
      </p:sp>
      <p:pic>
        <p:nvPicPr>
          <p:cNvPr id="17" name="Image 6" descr="https://kimi-img.moonshot.cn/pub/slides/slides_tmpl/image/25-09-02-14:58:06-d2r9avhe3tpg8rchuvd0.jpeg"/>
          <p:cNvPicPr>
            <a:picLocks noChangeAspect="1"/>
          </p:cNvPicPr>
          <p:nvPr/>
        </p:nvPicPr>
        <p:blipFill>
          <a:blip r:embed="rId8"/>
          <a:srcRect l="36509" t="27350" r="27119" b="30226"/>
          <a:stretch/>
        </p:blipFill>
        <p:spPr>
          <a:xfrm>
            <a:off x="9166805" y="3185508"/>
            <a:ext cx="3036696" cy="3562466"/>
          </a:xfrm>
          <a:prstGeom prst="rect">
            <a:avLst/>
          </a:prstGeom>
        </p:spPr>
      </p:pic>
      <p:pic>
        <p:nvPicPr>
          <p:cNvPr id="18" name="Image 7" descr="https://kimi-img.moonshot.cn/pub/slides/slides_tmpl/image/25-09-02-14:58:06-d2r9avhe3tpg8rchuvc0.png"/>
          <p:cNvPicPr>
            <a:picLocks noChangeAspect="1"/>
          </p:cNvPicPr>
          <p:nvPr/>
        </p:nvPicPr>
        <p:blipFill>
          <a:blip r:embed="rId9"/>
          <a:stretch>
            <a:fillRect/>
          </a:stretch>
        </p:blipFill>
        <p:spPr>
          <a:xfrm>
            <a:off x="5956935" y="2840355"/>
            <a:ext cx="2425065" cy="152908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8-d2r9b2he3tpg8rchv110.jpg"/>
          <p:cNvPicPr>
            <a:picLocks noChangeAspect="1"/>
          </p:cNvPicPr>
          <p:nvPr/>
        </p:nvPicPr>
        <p:blipFill>
          <a:blip r:embed="rId3"/>
          <a:srcRect t="42975" b="42975"/>
          <a:stretch/>
        </p:blipFill>
        <p:spPr>
          <a:xfrm>
            <a:off x="0" y="5145687"/>
            <a:ext cx="12192000" cy="1713021"/>
          </a:xfrm>
          <a:prstGeom prst="rect">
            <a:avLst/>
          </a:prstGeom>
        </p:spPr>
      </p:pic>
      <p:pic>
        <p:nvPicPr>
          <p:cNvPr id="3" name="Image 1" descr="https://kimi-img.moonshot.cn/pub/slides/slides_tmpl/image/25-09-02-14:58:14-d2r9b1he3tpg8rchv0j0.png"/>
          <p:cNvPicPr>
            <a:picLocks noChangeAspect="1"/>
          </p:cNvPicPr>
          <p:nvPr/>
        </p:nvPicPr>
        <p:blipFill>
          <a:blip r:embed="rId4"/>
          <a:stretch>
            <a:fillRect/>
          </a:stretch>
        </p:blipFill>
        <p:spPr>
          <a:xfrm flipH="1" flipV="1">
            <a:off x="5997606" y="1911645"/>
            <a:ext cx="5499069" cy="3828620"/>
          </a:xfrm>
          <a:prstGeom prst="rect">
            <a:avLst/>
          </a:prstGeom>
        </p:spPr>
      </p:pic>
      <p:pic>
        <p:nvPicPr>
          <p:cNvPr id="4" name="Image 2" descr="https://kimi-img.moonshot.cn/pub/slides/slides_tmpl/image/25-09-02-14:58:14-d2r9b1he3tpg8rchv0j0.png"/>
          <p:cNvPicPr>
            <a:picLocks noChangeAspect="1"/>
          </p:cNvPicPr>
          <p:nvPr/>
        </p:nvPicPr>
        <p:blipFill>
          <a:blip r:embed="rId4"/>
          <a:stretch>
            <a:fillRect/>
          </a:stretch>
        </p:blipFill>
        <p:spPr>
          <a:xfrm>
            <a:off x="803275" y="1911645"/>
            <a:ext cx="5499069" cy="3828620"/>
          </a:xfrm>
          <a:prstGeom prst="rect">
            <a:avLst/>
          </a:prstGeom>
        </p:spPr>
      </p:pic>
      <p:sp>
        <p:nvSpPr>
          <p:cNvPr id="5"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Instant Quiz &amp; Assessment Builds</a:t>
            </a:r>
            <a:endParaRPr lang="en-US" sz="1600" dirty="0"/>
          </a:p>
        </p:txBody>
      </p:sp>
      <p:pic>
        <p:nvPicPr>
          <p:cNvPr id="6" name="Image 3" descr="https://kimi-img.moonshot.cn/pub/slides/slides_tmpl/image/25-09-02-14:58:14-d2r9b1he3tpg8rchv0ig.png"/>
          <p:cNvPicPr>
            <a:picLocks noChangeAspect="1"/>
          </p:cNvPicPr>
          <p:nvPr/>
        </p:nvPicPr>
        <p:blipFill>
          <a:blip r:embed="rId5"/>
          <a:stretch>
            <a:fillRect/>
          </a:stretch>
        </p:blipFill>
        <p:spPr>
          <a:xfrm rot="960000" flipV="1">
            <a:off x="8521168" y="460050"/>
            <a:ext cx="1751352" cy="1028066"/>
          </a:xfrm>
          <a:prstGeom prst="rect">
            <a:avLst/>
          </a:prstGeom>
        </p:spPr>
      </p:pic>
      <p:pic>
        <p:nvPicPr>
          <p:cNvPr id="7" name="Image 4" descr="https://kimi-img.moonshot.cn/pub/slides/slides_tmpl/image/25-09-02-14:58:10-d2r9b0he3tpg8rchv00g.png"/>
          <p:cNvPicPr>
            <a:picLocks noChangeAspect="1"/>
          </p:cNvPicPr>
          <p:nvPr/>
        </p:nvPicPr>
        <p:blipFill>
          <a:blip r:embed="rId6"/>
          <a:stretch>
            <a:fillRect/>
          </a:stretch>
        </p:blipFill>
        <p:spPr>
          <a:xfrm rot="16680000">
            <a:off x="625943" y="-292917"/>
            <a:ext cx="410596" cy="1637554"/>
          </a:xfrm>
          <a:prstGeom prst="rect">
            <a:avLst/>
          </a:prstGeom>
        </p:spPr>
      </p:pic>
      <p:pic>
        <p:nvPicPr>
          <p:cNvPr id="8" name="Image 5" descr="https://kimi-img.moonshot.cn/pub/slides/slides_tmpl/image/25-09-02-14:58:07-d2r9avpe3tpg8rchuvlg.png"/>
          <p:cNvPicPr>
            <a:picLocks noChangeAspect="1"/>
          </p:cNvPicPr>
          <p:nvPr/>
        </p:nvPicPr>
        <p:blipFill>
          <a:blip r:embed="rId7"/>
          <a:srcRect t="21" b="21"/>
          <a:stretch/>
        </p:blipFill>
        <p:spPr>
          <a:xfrm>
            <a:off x="5387975" y="3126740"/>
            <a:ext cx="1480820" cy="1480820"/>
          </a:xfrm>
          <a:prstGeom prst="rect">
            <a:avLst/>
          </a:prstGeom>
        </p:spPr>
      </p:pic>
      <p:sp>
        <p:nvSpPr>
          <p:cNvPr id="9" name="Text 1"/>
          <p:cNvSpPr/>
          <p:nvPr/>
        </p:nvSpPr>
        <p:spPr>
          <a:xfrm rot="2280000">
            <a:off x="5526405" y="3720465"/>
            <a:ext cx="1167130" cy="339090"/>
          </a:xfrm>
          <a:prstGeom prst="rect">
            <a:avLst/>
          </a:prstGeom>
          <a:noFill/>
          <a:ln/>
        </p:spPr>
        <p:txBody>
          <a:bodyPr wrap="square" lIns="0" tIns="0" rIns="0" bIns="0" rtlCol="0" anchor="t"/>
          <a:lstStyle/>
          <a:p>
            <a:pPr algn="ctr">
              <a:lnSpc>
                <a:spcPct val="100000"/>
              </a:lnSpc>
            </a:pPr>
            <a:r>
              <a:rPr lang="en-US" sz="1600" dirty="0">
                <a:solidFill>
                  <a:srgbClr val="000000"/>
                </a:solidFill>
                <a:latin typeface="MiSans" pitchFamily="34" charset="0"/>
                <a:ea typeface="MiSans" pitchFamily="34" charset="-122"/>
                <a:cs typeface="MiSans" pitchFamily="34" charset="-120"/>
              </a:rPr>
              <a:t>Highlights</a:t>
            </a:r>
            <a:endParaRPr lang="en-US" sz="1600" dirty="0"/>
          </a:p>
        </p:txBody>
      </p:sp>
      <p:sp>
        <p:nvSpPr>
          <p:cNvPr id="10" name="Text 2"/>
          <p:cNvSpPr/>
          <p:nvPr/>
        </p:nvSpPr>
        <p:spPr>
          <a:xfrm>
            <a:off x="1205955" y="2887887"/>
            <a:ext cx="359346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 for Quiz Generation</a:t>
            </a:r>
            <a:endParaRPr lang="en-US" sz="1600" dirty="0"/>
          </a:p>
        </p:txBody>
      </p:sp>
      <p:sp>
        <p:nvSpPr>
          <p:cNvPr id="11" name="Text 3"/>
          <p:cNvSpPr/>
          <p:nvPr/>
        </p:nvSpPr>
        <p:spPr>
          <a:xfrm>
            <a:off x="1118870" y="3216910"/>
            <a:ext cx="4269105"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tools like Quizlet AI, Kahoot AI, and GPT prompts can quickly generate multiple-choice, scenario-based, and open-ended questions aligned with learning outcomes, streamlining the assessment creation process.</a:t>
            </a:r>
            <a:endParaRPr lang="en-US" sz="1600" dirty="0"/>
          </a:p>
        </p:txBody>
      </p:sp>
      <p:sp>
        <p:nvSpPr>
          <p:cNvPr id="12" name="Text 4"/>
          <p:cNvSpPr/>
          <p:nvPr/>
        </p:nvSpPr>
        <p:spPr>
          <a:xfrm>
            <a:off x="7349038" y="2887887"/>
            <a:ext cx="359346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Human Validation</a:t>
            </a:r>
            <a:endParaRPr lang="en-US" sz="1600" dirty="0"/>
          </a:p>
        </p:txBody>
      </p:sp>
      <p:sp>
        <p:nvSpPr>
          <p:cNvPr id="13" name="Text 5"/>
          <p:cNvSpPr/>
          <p:nvPr/>
        </p:nvSpPr>
        <p:spPr>
          <a:xfrm>
            <a:off x="7262495" y="3216910"/>
            <a:ext cx="426910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Despite the speed and convenience, human validation is essential to ensure the accuracy and fairness of AI-generated quizzes, particularly in wording and distractor options.</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22-d2r9b3he3tpg8rchv1bg.jpg"/>
          <p:cNvPicPr>
            <a:picLocks noChangeAspect="1"/>
          </p:cNvPicPr>
          <p:nvPr/>
        </p:nvPicPr>
        <p:blipFill>
          <a:blip r:embed="rId3"/>
          <a:srcRect l="7414" t="40815" r="12725"/>
          <a:stretch/>
        </p:blipFill>
        <p:spPr>
          <a:xfrm>
            <a:off x="6754" y="-12700"/>
            <a:ext cx="9284512" cy="6871453"/>
          </a:xfrm>
          <a:prstGeom prst="rect">
            <a:avLst/>
          </a:prstGeom>
        </p:spPr>
      </p:pic>
      <p:pic>
        <p:nvPicPr>
          <p:cNvPr id="3" name="Image 1" descr="https://kimi-img.moonshot.cn/pub/slides/slides_tmpl/image/25-09-02-14:58:16-d2r9b21e3tpg8rchv0q0.jpeg"/>
          <p:cNvPicPr>
            <a:picLocks noChangeAspect="1"/>
          </p:cNvPicPr>
          <p:nvPr/>
        </p:nvPicPr>
        <p:blipFill>
          <a:blip r:embed="rId4"/>
          <a:stretch>
            <a:fillRect/>
          </a:stretch>
        </p:blipFill>
        <p:spPr>
          <a:xfrm>
            <a:off x="17704" y="-12700"/>
            <a:ext cx="9284512" cy="6858000"/>
          </a:xfrm>
          <a:prstGeom prst="rect">
            <a:avLst/>
          </a:prstGeom>
        </p:spPr>
      </p:pic>
      <p:pic>
        <p:nvPicPr>
          <p:cNvPr id="4" name="Image 2" descr="https://kimi-img.moonshot.cn/pub/slides/slides_tmpl/image/25-09-02-14:58:16-d2r9b21e3tpg8rchv0qg.jpeg"/>
          <p:cNvPicPr>
            <a:picLocks noChangeAspect="1"/>
          </p:cNvPicPr>
          <p:nvPr/>
        </p:nvPicPr>
        <p:blipFill>
          <a:blip r:embed="rId5"/>
          <a:stretch>
            <a:fillRect/>
          </a:stretch>
        </p:blipFill>
        <p:spPr>
          <a:xfrm>
            <a:off x="823215" y="3344809"/>
            <a:ext cx="10705504" cy="1414395"/>
          </a:xfrm>
          <a:prstGeom prst="rect">
            <a:avLst/>
          </a:prstGeom>
        </p:spPr>
      </p:pic>
      <p:pic>
        <p:nvPicPr>
          <p:cNvPr id="5" name="Image 3" descr="https://kimi-img.moonshot.cn/pub/slides/slides_tmpl/image/25-09-02-14:58:16-d2r9b21e3tpg8rchv0qg.jpeg"/>
          <p:cNvPicPr>
            <a:picLocks noChangeAspect="1"/>
          </p:cNvPicPr>
          <p:nvPr/>
        </p:nvPicPr>
        <p:blipFill>
          <a:blip r:embed="rId5"/>
          <a:stretch>
            <a:fillRect/>
          </a:stretch>
        </p:blipFill>
        <p:spPr>
          <a:xfrm>
            <a:off x="823215" y="4926557"/>
            <a:ext cx="10705504" cy="1414395"/>
          </a:xfrm>
          <a:prstGeom prst="rect">
            <a:avLst/>
          </a:prstGeom>
        </p:spPr>
      </p:pic>
      <p:pic>
        <p:nvPicPr>
          <p:cNvPr id="6" name="Image 4" descr="https://kimi-img.moonshot.cn/pub/slides/slides_tmpl/image/25-09-02-14:58:16-d2r9b21e3tpg8rchv0rg.jpeg"/>
          <p:cNvPicPr>
            <a:picLocks noChangeAspect="1"/>
          </p:cNvPicPr>
          <p:nvPr/>
        </p:nvPicPr>
        <p:blipFill>
          <a:blip r:embed="rId6"/>
          <a:stretch>
            <a:fillRect/>
          </a:stretch>
        </p:blipFill>
        <p:spPr>
          <a:xfrm>
            <a:off x="823215" y="1760181"/>
            <a:ext cx="10705504" cy="1414395"/>
          </a:xfrm>
          <a:prstGeom prst="rect">
            <a:avLst/>
          </a:prstGeom>
        </p:spPr>
      </p:pic>
      <p:sp>
        <p:nvSpPr>
          <p:cNvPr id="7" name="Text 0"/>
          <p:cNvSpPr/>
          <p:nvPr/>
        </p:nvSpPr>
        <p:spPr>
          <a:xfrm>
            <a:off x="542290" y="867410"/>
            <a:ext cx="942975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Automated Progress Monitoring</a:t>
            </a:r>
            <a:endParaRPr lang="en-US" sz="1600" dirty="0"/>
          </a:p>
        </p:txBody>
      </p:sp>
      <p:pic>
        <p:nvPicPr>
          <p:cNvPr id="8" name="Image 5" descr="https://kimi-img.moonshot.cn/pub/slides/slides_tmpl/image/25-09-02-14:58:10-d2r9b0he3tpg8rchv00g.png"/>
          <p:cNvPicPr>
            <a:picLocks noChangeAspect="1"/>
          </p:cNvPicPr>
          <p:nvPr/>
        </p:nvPicPr>
        <p:blipFill>
          <a:blip r:embed="rId7"/>
          <a:stretch>
            <a:fillRect/>
          </a:stretch>
        </p:blipFill>
        <p:spPr>
          <a:xfrm rot="16680000">
            <a:off x="625943" y="-292917"/>
            <a:ext cx="410596" cy="1637554"/>
          </a:xfrm>
          <a:prstGeom prst="rect">
            <a:avLst/>
          </a:prstGeom>
        </p:spPr>
      </p:pic>
      <p:pic>
        <p:nvPicPr>
          <p:cNvPr id="9" name="Image 6" descr="https://kimi-img.moonshot.cn/pub/slides/slides_tmpl/image/25-09-02-14:58:06-d2r9avhe3tpg8rchuvf0.png"/>
          <p:cNvPicPr>
            <a:picLocks noChangeAspect="1"/>
          </p:cNvPicPr>
          <p:nvPr/>
        </p:nvPicPr>
        <p:blipFill>
          <a:blip r:embed="rId8"/>
          <a:stretch>
            <a:fillRect/>
          </a:stretch>
        </p:blipFill>
        <p:spPr>
          <a:xfrm rot="1860000">
            <a:off x="9964957" y="494435"/>
            <a:ext cx="1484684" cy="1484684"/>
          </a:xfrm>
          <a:prstGeom prst="rect">
            <a:avLst/>
          </a:prstGeom>
        </p:spPr>
      </p:pic>
      <p:pic>
        <p:nvPicPr>
          <p:cNvPr id="10" name="Image 7" descr="https://kimi-img.moonshot.cn/pub/slides/slides_tmpl/image/25-09-02-14:58:16-d2r9b21e3tpg8rchv0s0.jpeg"/>
          <p:cNvPicPr>
            <a:picLocks noChangeAspect="1"/>
          </p:cNvPicPr>
          <p:nvPr/>
        </p:nvPicPr>
        <p:blipFill>
          <a:blip r:embed="rId9"/>
          <a:stretch>
            <a:fillRect/>
          </a:stretch>
        </p:blipFill>
        <p:spPr>
          <a:xfrm>
            <a:off x="-24914" y="-12257"/>
            <a:ext cx="8457714" cy="224669"/>
          </a:xfrm>
          <a:prstGeom prst="rect">
            <a:avLst/>
          </a:prstGeom>
        </p:spPr>
      </p:pic>
      <p:sp>
        <p:nvSpPr>
          <p:cNvPr id="11" name="Text 1"/>
          <p:cNvSpPr/>
          <p:nvPr/>
        </p:nvSpPr>
        <p:spPr>
          <a:xfrm>
            <a:off x="1249045" y="1975485"/>
            <a:ext cx="904621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 in Learning Management Systems</a:t>
            </a:r>
            <a:endParaRPr lang="en-US" sz="1600" dirty="0"/>
          </a:p>
        </p:txBody>
      </p:sp>
      <p:sp>
        <p:nvSpPr>
          <p:cNvPr id="12" name="Text 2"/>
          <p:cNvSpPr/>
          <p:nvPr/>
        </p:nvSpPr>
        <p:spPr>
          <a:xfrm>
            <a:off x="1147104" y="228347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modules in LMS platforms like Moodle, Canvas, and Blackboard can track learner engagement, predict completion risks, and recommend interventions, providing valuable insights for trainers.</a:t>
            </a:r>
            <a:endParaRPr lang="en-US" sz="1600" dirty="0"/>
          </a:p>
        </p:txBody>
      </p:sp>
      <p:sp>
        <p:nvSpPr>
          <p:cNvPr id="13" name="Text 3"/>
          <p:cNvSpPr/>
          <p:nvPr/>
        </p:nvSpPr>
        <p:spPr>
          <a:xfrm>
            <a:off x="1249045" y="3556635"/>
            <a:ext cx="904621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Data Privacy</a:t>
            </a:r>
            <a:endParaRPr lang="en-US" sz="1600" dirty="0"/>
          </a:p>
        </p:txBody>
      </p:sp>
      <p:sp>
        <p:nvSpPr>
          <p:cNvPr id="14" name="Text 4"/>
          <p:cNvSpPr/>
          <p:nvPr/>
        </p:nvSpPr>
        <p:spPr>
          <a:xfrm>
            <a:off x="1147104" y="386462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When using AI for progress monitoring, trainers must ensure compliance with data privacy regulations and handle learner data responsibly.</a:t>
            </a:r>
            <a:endParaRPr lang="en-US" sz="1600" dirty="0"/>
          </a:p>
        </p:txBody>
      </p:sp>
      <p:sp>
        <p:nvSpPr>
          <p:cNvPr id="15" name="Text 5"/>
          <p:cNvSpPr/>
          <p:nvPr/>
        </p:nvSpPr>
        <p:spPr>
          <a:xfrm>
            <a:off x="1249045" y="5137785"/>
            <a:ext cx="904621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Human Interpretation</a:t>
            </a:r>
            <a:endParaRPr lang="en-US" sz="1600" dirty="0"/>
          </a:p>
        </p:txBody>
      </p:sp>
      <p:sp>
        <p:nvSpPr>
          <p:cNvPr id="16" name="Text 6"/>
          <p:cNvSpPr/>
          <p:nvPr/>
        </p:nvSpPr>
        <p:spPr>
          <a:xfrm>
            <a:off x="1147104" y="544577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While AI can flag potential issues, human trainers are essential for interpreting data empathetically and providing personalized support to learners.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Simulate &amp; Personalize</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1-d2r9b0pe3tpg8rchv02g.jpeg"/>
          <p:cNvPicPr>
            <a:picLocks noChangeAspect="1"/>
          </p:cNvPicPr>
          <p:nvPr/>
        </p:nvPicPr>
        <p:blipFill>
          <a:blip r:embed="rId3"/>
          <a:stretch>
            <a:fillRect/>
          </a:stretch>
        </p:blipFill>
        <p:spPr>
          <a:xfrm>
            <a:off x="-7696" y="5825489"/>
            <a:ext cx="10123136" cy="1047023"/>
          </a:xfrm>
          <a:prstGeom prst="rect">
            <a:avLst/>
          </a:prstGeom>
        </p:spPr>
      </p:pic>
      <p:pic>
        <p:nvPicPr>
          <p:cNvPr id="3" name="Image 1" descr="https://kimi-img.moonshot.cn/pub/slides/slides_tmpl/image/25-09-02-14:58:11-d2r9b0pe3tpg8rchv03g.jpeg"/>
          <p:cNvPicPr>
            <a:picLocks noChangeAspect="1"/>
          </p:cNvPicPr>
          <p:nvPr/>
        </p:nvPicPr>
        <p:blipFill>
          <a:blip r:embed="rId4"/>
          <a:stretch>
            <a:fillRect/>
          </a:stretch>
        </p:blipFill>
        <p:spPr>
          <a:xfrm>
            <a:off x="8078667" y="1126195"/>
            <a:ext cx="3414056" cy="5127180"/>
          </a:xfrm>
          <a:prstGeom prst="rect">
            <a:avLst/>
          </a:prstGeom>
        </p:spPr>
      </p:pic>
      <p:pic>
        <p:nvPicPr>
          <p:cNvPr id="4" name="Image 2" descr="https://kimi-img.moonshot.cn/pub/slides/slides_tmpl/image/25-09-02-14:58:12-d2r9b11e3tpg8rchv06g.png"/>
          <p:cNvPicPr>
            <a:picLocks noChangeAspect="1"/>
          </p:cNvPicPr>
          <p:nvPr/>
        </p:nvPicPr>
        <p:blipFill>
          <a:blip r:embed="rId5"/>
          <a:srcRect l="15305" r="15305"/>
          <a:stretch/>
        </p:blipFill>
        <p:spPr>
          <a:xfrm>
            <a:off x="7823655" y="998220"/>
            <a:ext cx="3564255" cy="5136515"/>
          </a:xfrm>
          <a:prstGeom prst="rect">
            <a:avLst/>
          </a:prstGeom>
        </p:spPr>
      </p:pic>
      <p:pic>
        <p:nvPicPr>
          <p:cNvPr id="5" name="Image 3" descr="https://kimi-img.moonshot.cn/pub/slides/slides_tmpl/image/25-09-02-14:58:12-d2r9b11e3tpg8rchv05g.png"/>
          <p:cNvPicPr>
            <a:picLocks noChangeAspect="1"/>
          </p:cNvPicPr>
          <p:nvPr/>
        </p:nvPicPr>
        <p:blipFill>
          <a:blip r:embed="rId6"/>
          <a:stretch>
            <a:fillRect/>
          </a:stretch>
        </p:blipFill>
        <p:spPr>
          <a:xfrm>
            <a:off x="317446" y="4679574"/>
            <a:ext cx="6971899" cy="833120"/>
          </a:xfrm>
          <a:prstGeom prst="rect">
            <a:avLst/>
          </a:prstGeom>
        </p:spPr>
      </p:pic>
      <p:pic>
        <p:nvPicPr>
          <p:cNvPr id="6" name="Image 4" descr="https://kimi-img.moonshot.cn/pub/slides/slides_tmpl/image/25-09-02-14:58:10-d2r9b0he3tpg8rchv00g.png"/>
          <p:cNvPicPr>
            <a:picLocks noChangeAspect="1"/>
          </p:cNvPicPr>
          <p:nvPr/>
        </p:nvPicPr>
        <p:blipFill>
          <a:blip r:embed="rId7"/>
          <a:stretch>
            <a:fillRect/>
          </a:stretch>
        </p:blipFill>
        <p:spPr>
          <a:xfrm rot="16680000">
            <a:off x="625943" y="-292917"/>
            <a:ext cx="410596" cy="1637554"/>
          </a:xfrm>
          <a:prstGeom prst="rect">
            <a:avLst/>
          </a:prstGeom>
        </p:spPr>
      </p:pic>
      <p:sp>
        <p:nvSpPr>
          <p:cNvPr id="7" name="Text 0"/>
          <p:cNvSpPr/>
          <p:nvPr/>
        </p:nvSpPr>
        <p:spPr>
          <a:xfrm>
            <a:off x="542290" y="867410"/>
            <a:ext cx="651637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Dynamic Scenario &amp; Role-Play</a:t>
            </a:r>
            <a:endParaRPr lang="en-US" sz="1600" dirty="0"/>
          </a:p>
        </p:txBody>
      </p:sp>
      <p:pic>
        <p:nvPicPr>
          <p:cNvPr id="8" name="Image 5" descr="https://kimi-img.moonshot.cn/pub/slides/slides_tmpl/image/25-09-02-14:58:07-d2r9avpe3tpg8rchuvlg.png"/>
          <p:cNvPicPr>
            <a:picLocks noChangeAspect="1"/>
          </p:cNvPicPr>
          <p:nvPr/>
        </p:nvPicPr>
        <p:blipFill>
          <a:blip r:embed="rId8"/>
          <a:srcRect t="21" b="21"/>
          <a:stretch/>
        </p:blipFill>
        <p:spPr>
          <a:xfrm>
            <a:off x="7058025" y="543560"/>
            <a:ext cx="1480820" cy="1480820"/>
          </a:xfrm>
          <a:prstGeom prst="rect">
            <a:avLst/>
          </a:prstGeom>
        </p:spPr>
      </p:pic>
      <p:sp>
        <p:nvSpPr>
          <p:cNvPr id="9" name="Text 1"/>
          <p:cNvSpPr/>
          <p:nvPr/>
        </p:nvSpPr>
        <p:spPr>
          <a:xfrm rot="2280000">
            <a:off x="7294245" y="1130300"/>
            <a:ext cx="1021080" cy="339090"/>
          </a:xfrm>
          <a:prstGeom prst="rect">
            <a:avLst/>
          </a:prstGeom>
          <a:noFill/>
          <a:ln/>
        </p:spPr>
        <p:txBody>
          <a:bodyPr wrap="square" lIns="0" tIns="0" rIns="0" bIns="0" rtlCol="0" anchor="t"/>
          <a:lstStyle/>
          <a:p>
            <a:pPr algn="just">
              <a:lnSpc>
                <a:spcPct val="100000"/>
              </a:lnSpc>
            </a:pPr>
            <a:r>
              <a:rPr lang="en-US" sz="1800" dirty="0">
                <a:solidFill>
                  <a:srgbClr val="000000"/>
                </a:solidFill>
                <a:latin typeface="MiSans" pitchFamily="34" charset="0"/>
                <a:ea typeface="MiSans" pitchFamily="34" charset="-122"/>
                <a:cs typeface="MiSans" pitchFamily="34" charset="-120"/>
              </a:rPr>
              <a:t>Content</a:t>
            </a:r>
            <a:endParaRPr lang="en-US" sz="1600" dirty="0"/>
          </a:p>
        </p:txBody>
      </p:sp>
      <p:sp>
        <p:nvSpPr>
          <p:cNvPr id="10" name="Text 2"/>
          <p:cNvSpPr/>
          <p:nvPr/>
        </p:nvSpPr>
        <p:spPr>
          <a:xfrm>
            <a:off x="645160" y="2767330"/>
            <a:ext cx="627189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 for Scenario Simulation</a:t>
            </a:r>
            <a:endParaRPr lang="en-US" sz="1600" dirty="0"/>
          </a:p>
        </p:txBody>
      </p:sp>
      <p:sp>
        <p:nvSpPr>
          <p:cNvPr id="11" name="Text 3"/>
          <p:cNvSpPr/>
          <p:nvPr/>
        </p:nvSpPr>
        <p:spPr>
          <a:xfrm>
            <a:off x="518160" y="3074035"/>
            <a:ext cx="697103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tools like ChatGPT, MITRE Caldera, and AI Dungeon can generate realistic scenarios for role-plays and simulations, providing dynamic and engaging learning experiences.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24-d2r9b41e3tpg8rchv1hg.png"/>
          <p:cNvPicPr>
            <a:picLocks noChangeAspect="1"/>
          </p:cNvPicPr>
          <p:nvPr/>
        </p:nvPicPr>
        <p:blipFill>
          <a:blip r:embed="rId3"/>
          <a:stretch>
            <a:fillRect/>
          </a:stretch>
        </p:blipFill>
        <p:spPr>
          <a:xfrm>
            <a:off x="503555" y="1546225"/>
            <a:ext cx="11177270" cy="1127125"/>
          </a:xfrm>
          <a:prstGeom prst="rect">
            <a:avLst/>
          </a:prstGeom>
        </p:spPr>
      </p:pic>
      <p:pic>
        <p:nvPicPr>
          <p:cNvPr id="3" name="Image 1" descr="https://kimi-img.moonshot.cn/pub/slides/slides_tmpl/image/25-09-02-14:58:19-d2r9b2pe3tpg8rchv160.jpeg"/>
          <p:cNvPicPr>
            <a:picLocks noChangeAspect="1"/>
          </p:cNvPicPr>
          <p:nvPr/>
        </p:nvPicPr>
        <p:blipFill>
          <a:blip r:embed="rId4"/>
          <a:stretch>
            <a:fillRect/>
          </a:stretch>
        </p:blipFill>
        <p:spPr>
          <a:xfrm>
            <a:off x="0" y="684331"/>
            <a:ext cx="12192000" cy="829056"/>
          </a:xfrm>
          <a:prstGeom prst="rect">
            <a:avLst/>
          </a:prstGeom>
        </p:spPr>
      </p:pic>
      <p:sp>
        <p:nvSpPr>
          <p:cNvPr id="4" name="Text 0"/>
          <p:cNvSpPr/>
          <p:nvPr/>
        </p:nvSpPr>
        <p:spPr>
          <a:xfrm>
            <a:off x="542215" y="7896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Personalized Learning Paths</a:t>
            </a:r>
            <a:endParaRPr lang="en-US" sz="1600" dirty="0"/>
          </a:p>
        </p:txBody>
      </p:sp>
      <p:pic>
        <p:nvPicPr>
          <p:cNvPr id="5" name="Image 2" descr="https://kimi-img.moonshot.cn/pub/slides/slides_tmpl/image/25-09-02-14:58:10-d2r9b0he3tpg8rchv00g.png"/>
          <p:cNvPicPr>
            <a:picLocks noChangeAspect="1"/>
          </p:cNvPicPr>
          <p:nvPr/>
        </p:nvPicPr>
        <p:blipFill>
          <a:blip r:embed="rId5"/>
          <a:stretch>
            <a:fillRect/>
          </a:stretch>
        </p:blipFill>
        <p:spPr>
          <a:xfrm rot="16680000">
            <a:off x="625943" y="-292917"/>
            <a:ext cx="410596" cy="1637554"/>
          </a:xfrm>
          <a:prstGeom prst="rect">
            <a:avLst/>
          </a:prstGeom>
        </p:spPr>
      </p:pic>
      <p:pic>
        <p:nvPicPr>
          <p:cNvPr id="6" name="Image 3" descr="https://kimi-img.moonshot.cn/pub/slides/slides_tmpl/image/25-09-02-14:58:24-d2r9b41e3tpg8rchv1i0.jpeg"/>
          <p:cNvPicPr>
            <a:picLocks noChangeAspect="1"/>
          </p:cNvPicPr>
          <p:nvPr/>
        </p:nvPicPr>
        <p:blipFill>
          <a:blip r:embed="rId6"/>
          <a:stretch>
            <a:fillRect/>
          </a:stretch>
        </p:blipFill>
        <p:spPr>
          <a:xfrm>
            <a:off x="0" y="6644640"/>
            <a:ext cx="12192000" cy="213360"/>
          </a:xfrm>
          <a:prstGeom prst="rect">
            <a:avLst/>
          </a:prstGeom>
        </p:spPr>
      </p:pic>
      <p:pic>
        <p:nvPicPr>
          <p:cNvPr id="7" name="Image 4" descr="https://kimi-img.moonshot.cn/pub/slides/slides_tmpl/image/25-09-02-14:58:24-d2r9b41e3tpg8rchv1ig.png"/>
          <p:cNvPicPr>
            <a:picLocks noChangeAspect="1"/>
          </p:cNvPicPr>
          <p:nvPr/>
        </p:nvPicPr>
        <p:blipFill>
          <a:blip r:embed="rId7"/>
          <a:stretch>
            <a:fillRect/>
          </a:stretch>
        </p:blipFill>
        <p:spPr>
          <a:xfrm>
            <a:off x="954405" y="1665605"/>
            <a:ext cx="140335" cy="396240"/>
          </a:xfrm>
          <a:prstGeom prst="rect">
            <a:avLst/>
          </a:prstGeom>
        </p:spPr>
      </p:pic>
      <p:pic>
        <p:nvPicPr>
          <p:cNvPr id="8" name="Image 5" descr="https://kimi-img.moonshot.cn/pub/slides/slides_tmpl/image/25-09-02-14:58:24-d2r9b41e3tpg8rchv1hg.png"/>
          <p:cNvPicPr>
            <a:picLocks noChangeAspect="1"/>
          </p:cNvPicPr>
          <p:nvPr/>
        </p:nvPicPr>
        <p:blipFill>
          <a:blip r:embed="rId3"/>
          <a:stretch>
            <a:fillRect/>
          </a:stretch>
        </p:blipFill>
        <p:spPr>
          <a:xfrm>
            <a:off x="503555" y="2790825"/>
            <a:ext cx="11177270" cy="1127125"/>
          </a:xfrm>
          <a:prstGeom prst="rect">
            <a:avLst/>
          </a:prstGeom>
        </p:spPr>
      </p:pic>
      <p:pic>
        <p:nvPicPr>
          <p:cNvPr id="9" name="Image 6" descr="https://kimi-img.moonshot.cn/pub/slides/slides_tmpl/image/25-09-02-14:58:24-d2r9b41e3tpg8rchv1ig.png"/>
          <p:cNvPicPr>
            <a:picLocks noChangeAspect="1"/>
          </p:cNvPicPr>
          <p:nvPr/>
        </p:nvPicPr>
        <p:blipFill>
          <a:blip r:embed="rId7"/>
          <a:stretch>
            <a:fillRect/>
          </a:stretch>
        </p:blipFill>
        <p:spPr>
          <a:xfrm>
            <a:off x="954405" y="2910205"/>
            <a:ext cx="140335" cy="396240"/>
          </a:xfrm>
          <a:prstGeom prst="rect">
            <a:avLst/>
          </a:prstGeom>
        </p:spPr>
      </p:pic>
      <p:pic>
        <p:nvPicPr>
          <p:cNvPr id="10" name="Image 7" descr="https://kimi-img.moonshot.cn/pub/slides/slides_tmpl/image/25-09-02-14:58:24-d2r9b41e3tpg8rchv1hg.png"/>
          <p:cNvPicPr>
            <a:picLocks noChangeAspect="1"/>
          </p:cNvPicPr>
          <p:nvPr/>
        </p:nvPicPr>
        <p:blipFill>
          <a:blip r:embed="rId3"/>
          <a:stretch>
            <a:fillRect/>
          </a:stretch>
        </p:blipFill>
        <p:spPr>
          <a:xfrm>
            <a:off x="503555" y="4028440"/>
            <a:ext cx="11177270" cy="1127125"/>
          </a:xfrm>
          <a:prstGeom prst="rect">
            <a:avLst/>
          </a:prstGeom>
        </p:spPr>
      </p:pic>
      <p:pic>
        <p:nvPicPr>
          <p:cNvPr id="11" name="Image 8" descr="https://kimi-img.moonshot.cn/pub/slides/slides_tmpl/image/25-09-02-14:58:24-d2r9b41e3tpg8rchv1ig.png"/>
          <p:cNvPicPr>
            <a:picLocks noChangeAspect="1"/>
          </p:cNvPicPr>
          <p:nvPr/>
        </p:nvPicPr>
        <p:blipFill>
          <a:blip r:embed="rId7"/>
          <a:stretch>
            <a:fillRect/>
          </a:stretch>
        </p:blipFill>
        <p:spPr>
          <a:xfrm>
            <a:off x="954405" y="4147820"/>
            <a:ext cx="140335" cy="396240"/>
          </a:xfrm>
          <a:prstGeom prst="rect">
            <a:avLst/>
          </a:prstGeom>
        </p:spPr>
      </p:pic>
      <p:pic>
        <p:nvPicPr>
          <p:cNvPr id="12" name="Image 9" descr="https://kimi-img.moonshot.cn/pub/slides/slides_tmpl/image/25-09-02-14:58:24-d2r9b41e3tpg8rchv1hg.png"/>
          <p:cNvPicPr>
            <a:picLocks noChangeAspect="1"/>
          </p:cNvPicPr>
          <p:nvPr/>
        </p:nvPicPr>
        <p:blipFill>
          <a:blip r:embed="rId3"/>
          <a:stretch>
            <a:fillRect/>
          </a:stretch>
        </p:blipFill>
        <p:spPr>
          <a:xfrm>
            <a:off x="503555" y="5309235"/>
            <a:ext cx="11177270" cy="1127125"/>
          </a:xfrm>
          <a:prstGeom prst="rect">
            <a:avLst/>
          </a:prstGeom>
        </p:spPr>
      </p:pic>
      <p:pic>
        <p:nvPicPr>
          <p:cNvPr id="13" name="Image 10" descr="https://kimi-img.moonshot.cn/pub/slides/slides_tmpl/image/25-09-02-14:58:24-d2r9b41e3tpg8rchv1ig.png"/>
          <p:cNvPicPr>
            <a:picLocks noChangeAspect="1"/>
          </p:cNvPicPr>
          <p:nvPr/>
        </p:nvPicPr>
        <p:blipFill>
          <a:blip r:embed="rId7"/>
          <a:stretch>
            <a:fillRect/>
          </a:stretch>
        </p:blipFill>
        <p:spPr>
          <a:xfrm>
            <a:off x="954405" y="5428615"/>
            <a:ext cx="140335" cy="396240"/>
          </a:xfrm>
          <a:prstGeom prst="rect">
            <a:avLst/>
          </a:prstGeom>
        </p:spPr>
      </p:pic>
      <p:sp>
        <p:nvSpPr>
          <p:cNvPr id="14" name="Text 1"/>
          <p:cNvSpPr/>
          <p:nvPr/>
        </p:nvSpPr>
        <p:spPr>
          <a:xfrm>
            <a:off x="1170940" y="1614170"/>
            <a:ext cx="983932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AI-Driven Personalization</a:t>
            </a:r>
            <a:endParaRPr lang="en-US" sz="1600" dirty="0"/>
          </a:p>
        </p:txBody>
      </p:sp>
      <p:sp>
        <p:nvSpPr>
          <p:cNvPr id="15" name="Text 2"/>
          <p:cNvSpPr/>
          <p:nvPr/>
        </p:nvSpPr>
        <p:spPr>
          <a:xfrm>
            <a:off x="1094495" y="1827964"/>
            <a:ext cx="1006563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Platforms like Coursera AI, Degreed AI, and ChatGPT can create personalized learning paths based on individual skill gaps, career goals, and prior performance, enhancing the learning experience.</a:t>
            </a:r>
            <a:endParaRPr lang="en-US" sz="1600" dirty="0"/>
          </a:p>
        </p:txBody>
      </p:sp>
      <p:sp>
        <p:nvSpPr>
          <p:cNvPr id="16" name="Text 3"/>
          <p:cNvSpPr/>
          <p:nvPr/>
        </p:nvSpPr>
        <p:spPr>
          <a:xfrm>
            <a:off x="1170940" y="2858770"/>
            <a:ext cx="983932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Human Calibration</a:t>
            </a:r>
            <a:endParaRPr lang="en-US" sz="1600" dirty="0"/>
          </a:p>
        </p:txBody>
      </p:sp>
      <p:sp>
        <p:nvSpPr>
          <p:cNvPr id="17" name="Text 4"/>
          <p:cNvSpPr/>
          <p:nvPr/>
        </p:nvSpPr>
        <p:spPr>
          <a:xfrm>
            <a:off x="1094495" y="3072564"/>
            <a:ext cx="1006563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While AI can provide valuable recommendations, human trainers must calibrate these paths to ensure they align with organizational goals and individual motivations.</a:t>
            </a:r>
            <a:endParaRPr lang="en-US" sz="1600" dirty="0"/>
          </a:p>
        </p:txBody>
      </p:sp>
      <p:sp>
        <p:nvSpPr>
          <p:cNvPr id="18" name="Text 5"/>
          <p:cNvSpPr/>
          <p:nvPr/>
        </p:nvSpPr>
        <p:spPr>
          <a:xfrm>
            <a:off x="1170940" y="4096385"/>
            <a:ext cx="983932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Continuous Adaptation</a:t>
            </a:r>
            <a:endParaRPr lang="en-US" sz="1600" dirty="0"/>
          </a:p>
        </p:txBody>
      </p:sp>
      <p:sp>
        <p:nvSpPr>
          <p:cNvPr id="19" name="Text 6"/>
          <p:cNvSpPr/>
          <p:nvPr/>
        </p:nvSpPr>
        <p:spPr>
          <a:xfrm>
            <a:off x="1094495" y="4310179"/>
            <a:ext cx="1006563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Personalized learning paths should be regularly reviewed and adapted based on learner feedback and performance data to maintain their effectiveness.</a:t>
            </a:r>
            <a:endParaRPr lang="en-US" sz="1600" dirty="0"/>
          </a:p>
        </p:txBody>
      </p:sp>
      <p:sp>
        <p:nvSpPr>
          <p:cNvPr id="20" name="Text 7"/>
          <p:cNvSpPr/>
          <p:nvPr/>
        </p:nvSpPr>
        <p:spPr>
          <a:xfrm>
            <a:off x="1170940" y="5377180"/>
            <a:ext cx="983932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Skill Transfer</a:t>
            </a:r>
            <a:endParaRPr lang="en-US" sz="1600" dirty="0"/>
          </a:p>
        </p:txBody>
      </p:sp>
      <p:sp>
        <p:nvSpPr>
          <p:cNvPr id="21" name="Text 8"/>
          <p:cNvSpPr/>
          <p:nvPr/>
        </p:nvSpPr>
        <p:spPr>
          <a:xfrm>
            <a:off x="1094495" y="5590974"/>
            <a:ext cx="1006563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Effective personalized learning paths not only address skill gaps but also facilitate the transfer of skills from the learning environment to real-world applications.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05</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Human-AI Partnership</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2-d2r9b11e3tpg8rchv05g.png"/>
          <p:cNvPicPr>
            <a:picLocks noChangeAspect="1"/>
          </p:cNvPicPr>
          <p:nvPr/>
        </p:nvPicPr>
        <p:blipFill>
          <a:blip r:embed="rId3"/>
          <a:stretch>
            <a:fillRect/>
          </a:stretch>
        </p:blipFill>
        <p:spPr>
          <a:xfrm rot="20820000">
            <a:off x="6323494" y="1316808"/>
            <a:ext cx="6971899" cy="833120"/>
          </a:xfrm>
          <a:prstGeom prst="rect">
            <a:avLst/>
          </a:prstGeom>
        </p:spPr>
      </p:pic>
      <p:pic>
        <p:nvPicPr>
          <p:cNvPr id="3" name="Image 1" descr="https://kimi-img.moonshot.cn/pub/slides/slides_tmpl/image/25-09-02-14:58:12-d2r9b11e3tpg8rchv05g.png"/>
          <p:cNvPicPr>
            <a:picLocks noChangeAspect="1"/>
          </p:cNvPicPr>
          <p:nvPr/>
        </p:nvPicPr>
        <p:blipFill>
          <a:blip r:embed="rId3"/>
          <a:stretch>
            <a:fillRect/>
          </a:stretch>
        </p:blipFill>
        <p:spPr>
          <a:xfrm rot="20820000">
            <a:off x="317446" y="5505074"/>
            <a:ext cx="6971899" cy="833120"/>
          </a:xfrm>
          <a:prstGeom prst="rect">
            <a:avLst/>
          </a:prstGeom>
        </p:spPr>
      </p:pic>
      <p:pic>
        <p:nvPicPr>
          <p:cNvPr id="4" name="Image 2" descr="https://kimi-img.moonshot.cn/pub/slides/slides_tmpl/image/25-09-02-14:58:12-d2r9b11e3tpg8rchv0a0.png"/>
          <p:cNvPicPr>
            <a:picLocks noChangeAspect="1"/>
          </p:cNvPicPr>
          <p:nvPr/>
        </p:nvPicPr>
        <p:blipFill>
          <a:blip r:embed="rId4"/>
          <a:srcRect t="4" b="4"/>
          <a:stretch/>
        </p:blipFill>
        <p:spPr>
          <a:xfrm flipH="1">
            <a:off x="730713" y="4062591"/>
            <a:ext cx="10778662" cy="1981372"/>
          </a:xfrm>
          <a:prstGeom prst="rect">
            <a:avLst/>
          </a:prstGeom>
        </p:spPr>
      </p:pic>
      <p:pic>
        <p:nvPicPr>
          <p:cNvPr id="5" name="Image 3" descr="https://kimi-img.moonshot.cn/pub/slides/slides_tmpl/image/25-09-02-14:58:12-d2r9b11e3tpg8rchv0a0.png"/>
          <p:cNvPicPr>
            <a:picLocks noChangeAspect="1"/>
          </p:cNvPicPr>
          <p:nvPr/>
        </p:nvPicPr>
        <p:blipFill>
          <a:blip r:embed="rId4"/>
          <a:srcRect t="4" b="4"/>
          <a:stretch/>
        </p:blipFill>
        <p:spPr>
          <a:xfrm>
            <a:off x="795569" y="1916855"/>
            <a:ext cx="10778662" cy="1981372"/>
          </a:xfrm>
          <a:prstGeom prst="rect">
            <a:avLst/>
          </a:prstGeom>
        </p:spPr>
      </p:pic>
      <p:pic>
        <p:nvPicPr>
          <p:cNvPr id="6" name="Image 4" descr="https://kimi-img.moonshot.cn/pub/slides/slides_tmpl/image/25-09-02-14:58:13-d2r9b19e3tpg8rchv0bg.png"/>
          <p:cNvPicPr>
            <a:picLocks noChangeAspect="1"/>
          </p:cNvPicPr>
          <p:nvPr/>
        </p:nvPicPr>
        <p:blipFill>
          <a:blip r:embed="rId5"/>
          <a:srcRect t="19620" b="19620"/>
          <a:stretch/>
        </p:blipFill>
        <p:spPr>
          <a:xfrm>
            <a:off x="831433" y="1967109"/>
            <a:ext cx="3120319" cy="1895890"/>
          </a:xfrm>
          <a:prstGeom prst="rect">
            <a:avLst/>
          </a:prstGeom>
        </p:spPr>
      </p:pic>
      <p:sp>
        <p:nvSpPr>
          <p:cNvPr id="7" name="Shape 0"/>
          <p:cNvSpPr/>
          <p:nvPr/>
        </p:nvSpPr>
        <p:spPr>
          <a:xfrm>
            <a:off x="10373454" y="2067309"/>
            <a:ext cx="684530" cy="638765"/>
          </a:xfrm>
          <a:prstGeom prst="rect">
            <a:avLst/>
          </a:prstGeom>
          <a:solidFill>
            <a:srgbClr val="000000">
              <a:alpha val="0"/>
            </a:srgbClr>
          </a:solidFill>
          <a:ln/>
        </p:spPr>
      </p:sp>
      <p:sp>
        <p:nvSpPr>
          <p:cNvPr id="8" name="Text 1"/>
          <p:cNvSpPr/>
          <p:nvPr/>
        </p:nvSpPr>
        <p:spPr>
          <a:xfrm>
            <a:off x="10373454" y="2067309"/>
            <a:ext cx="684530" cy="638765"/>
          </a:xfrm>
          <a:prstGeom prst="rect">
            <a:avLst/>
          </a:prstGeom>
          <a:noFill/>
          <a:ln/>
        </p:spPr>
        <p:txBody>
          <a:bodyPr wrap="square" lIns="0" tIns="0" rIns="0" bIns="0" rtlCol="0" anchor="t"/>
          <a:lstStyle/>
          <a:p>
            <a:pPr algn="just">
              <a:lnSpc>
                <a:spcPct val="110000"/>
              </a:lnSpc>
            </a:pPr>
            <a:r>
              <a:rPr lang="en-US" sz="4000" dirty="0">
                <a:solidFill>
                  <a:srgbClr val="AEA406"/>
                </a:solidFill>
                <a:latin typeface="MiSans" pitchFamily="34" charset="0"/>
                <a:ea typeface="MiSans" pitchFamily="34" charset="-122"/>
                <a:cs typeface="MiSans" pitchFamily="34" charset="-120"/>
              </a:rPr>
              <a:t>01</a:t>
            </a:r>
            <a:endParaRPr lang="en-US" sz="1600" dirty="0"/>
          </a:p>
        </p:txBody>
      </p:sp>
      <p:sp>
        <p:nvSpPr>
          <p:cNvPr id="9" name="Shape 2"/>
          <p:cNvSpPr/>
          <p:nvPr/>
        </p:nvSpPr>
        <p:spPr>
          <a:xfrm>
            <a:off x="8514945" y="5200296"/>
            <a:ext cx="1782539" cy="887359"/>
          </a:xfrm>
          <a:prstGeom prst="rect">
            <a:avLst/>
          </a:prstGeom>
          <a:solidFill>
            <a:srgbClr val="000000">
              <a:alpha val="0"/>
            </a:srgbClr>
          </a:solidFill>
          <a:ln/>
        </p:spPr>
      </p:sp>
      <p:sp>
        <p:nvSpPr>
          <p:cNvPr id="10" name="Text 3"/>
          <p:cNvSpPr/>
          <p:nvPr/>
        </p:nvSpPr>
        <p:spPr>
          <a:xfrm>
            <a:off x="8514945" y="5200296"/>
            <a:ext cx="1782539" cy="887359"/>
          </a:xfrm>
          <a:prstGeom prst="rect">
            <a:avLst/>
          </a:prstGeom>
          <a:noFill/>
          <a:ln/>
        </p:spPr>
        <p:txBody>
          <a:bodyPr wrap="square" lIns="0" tIns="0" rIns="0" bIns="0" rtlCol="0" anchor="t"/>
          <a:lstStyle/>
          <a:p>
            <a:pPr>
              <a:lnSpc>
                <a:spcPct val="110000"/>
              </a:lnSpc>
            </a:pPr>
            <a:r>
              <a:rPr lang="en-US" sz="5400" b="1" dirty="0">
                <a:solidFill>
                  <a:srgbClr val="FFFFFF"/>
                </a:solidFill>
                <a:latin typeface="MiSans" pitchFamily="34" charset="0"/>
                <a:ea typeface="MiSans" pitchFamily="34" charset="-122"/>
                <a:cs typeface="MiSans" pitchFamily="34" charset="-120"/>
              </a:rPr>
              <a:t>02</a:t>
            </a:r>
            <a:endParaRPr lang="en-US" sz="1600" dirty="0"/>
          </a:p>
        </p:txBody>
      </p:sp>
      <p:pic>
        <p:nvPicPr>
          <p:cNvPr id="11" name="Image 5" descr="https://kimi-img.moonshot.cn/pub/slides/slides_tmpl/image/25-09-02-14:58:13-d2r9b19e3tpg8rchv0b0.png"/>
          <p:cNvPicPr>
            <a:picLocks noChangeAspect="1"/>
          </p:cNvPicPr>
          <p:nvPr/>
        </p:nvPicPr>
        <p:blipFill>
          <a:blip r:embed="rId6"/>
          <a:srcRect t="19127" b="19127"/>
          <a:stretch/>
        </p:blipFill>
        <p:spPr>
          <a:xfrm>
            <a:off x="8349398" y="4091647"/>
            <a:ext cx="3120319" cy="1926675"/>
          </a:xfrm>
          <a:prstGeom prst="rect">
            <a:avLst/>
          </a:prstGeom>
        </p:spPr>
      </p:pic>
      <p:sp>
        <p:nvSpPr>
          <p:cNvPr id="12" name="Shape 4"/>
          <p:cNvSpPr/>
          <p:nvPr/>
        </p:nvSpPr>
        <p:spPr>
          <a:xfrm>
            <a:off x="7219844" y="4195832"/>
            <a:ext cx="684530" cy="638765"/>
          </a:xfrm>
          <a:prstGeom prst="rect">
            <a:avLst/>
          </a:prstGeom>
          <a:solidFill>
            <a:srgbClr val="000000">
              <a:alpha val="0"/>
            </a:srgbClr>
          </a:solidFill>
          <a:ln/>
        </p:spPr>
      </p:sp>
      <p:sp>
        <p:nvSpPr>
          <p:cNvPr id="13" name="Text 5"/>
          <p:cNvSpPr/>
          <p:nvPr/>
        </p:nvSpPr>
        <p:spPr>
          <a:xfrm>
            <a:off x="7219844" y="4195832"/>
            <a:ext cx="684530" cy="638765"/>
          </a:xfrm>
          <a:prstGeom prst="rect">
            <a:avLst/>
          </a:prstGeom>
          <a:noFill/>
          <a:ln/>
        </p:spPr>
        <p:txBody>
          <a:bodyPr wrap="square" lIns="0" tIns="0" rIns="0" bIns="0" rtlCol="0" anchor="t"/>
          <a:lstStyle/>
          <a:p>
            <a:pPr algn="just">
              <a:lnSpc>
                <a:spcPct val="110000"/>
              </a:lnSpc>
            </a:pPr>
            <a:r>
              <a:rPr lang="en-US" sz="4000" dirty="0">
                <a:solidFill>
                  <a:srgbClr val="AEA406"/>
                </a:solidFill>
                <a:latin typeface="MiSans" pitchFamily="34" charset="0"/>
                <a:ea typeface="MiSans" pitchFamily="34" charset="-122"/>
                <a:cs typeface="MiSans" pitchFamily="34" charset="-120"/>
              </a:rPr>
              <a:t>02</a:t>
            </a:r>
            <a:endParaRPr lang="en-US" sz="1600" dirty="0"/>
          </a:p>
        </p:txBody>
      </p:sp>
      <p:pic>
        <p:nvPicPr>
          <p:cNvPr id="14" name="Image 6" descr="https://kimi-img.moonshot.cn/pub/slides/slides_tmpl/image/25-09-02-14:58:10-d2r9b0he3tpg8rchv00g.png"/>
          <p:cNvPicPr>
            <a:picLocks noChangeAspect="1"/>
          </p:cNvPicPr>
          <p:nvPr/>
        </p:nvPicPr>
        <p:blipFill>
          <a:blip r:embed="rId7"/>
          <a:stretch>
            <a:fillRect/>
          </a:stretch>
        </p:blipFill>
        <p:spPr>
          <a:xfrm rot="16680000">
            <a:off x="625943" y="-292917"/>
            <a:ext cx="410596" cy="1637554"/>
          </a:xfrm>
          <a:prstGeom prst="rect">
            <a:avLst/>
          </a:prstGeom>
        </p:spPr>
      </p:pic>
      <p:sp>
        <p:nvSpPr>
          <p:cNvPr id="15" name="Text 6"/>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Where Humans Still Win</a:t>
            </a:r>
            <a:endParaRPr lang="en-US" sz="1600" dirty="0"/>
          </a:p>
        </p:txBody>
      </p:sp>
      <p:pic>
        <p:nvPicPr>
          <p:cNvPr id="16" name="Image 7" descr="https://kimi-img.moonshot.cn/pub/slides/slides_tmpl/image/25-09-02-14:58:07-d2r9avpe3tpg8rchuvlg.png"/>
          <p:cNvPicPr>
            <a:picLocks noChangeAspect="1"/>
          </p:cNvPicPr>
          <p:nvPr/>
        </p:nvPicPr>
        <p:blipFill>
          <a:blip r:embed="rId8"/>
          <a:srcRect t="21" b="21"/>
          <a:stretch/>
        </p:blipFill>
        <p:spPr>
          <a:xfrm>
            <a:off x="8422005" y="1083945"/>
            <a:ext cx="1480820" cy="1480820"/>
          </a:xfrm>
          <a:prstGeom prst="rect">
            <a:avLst/>
          </a:prstGeom>
        </p:spPr>
      </p:pic>
      <p:sp>
        <p:nvSpPr>
          <p:cNvPr id="17" name="Text 7"/>
          <p:cNvSpPr/>
          <p:nvPr/>
        </p:nvSpPr>
        <p:spPr>
          <a:xfrm rot="2280000">
            <a:off x="8658225" y="1670685"/>
            <a:ext cx="1021080" cy="339090"/>
          </a:xfrm>
          <a:prstGeom prst="rect">
            <a:avLst/>
          </a:prstGeom>
          <a:noFill/>
          <a:ln/>
        </p:spPr>
        <p:txBody>
          <a:bodyPr wrap="square" lIns="0" tIns="0" rIns="0" bIns="0" rtlCol="0" anchor="t"/>
          <a:lstStyle/>
          <a:p>
            <a:pPr algn="ctr">
              <a:lnSpc>
                <a:spcPct val="100000"/>
              </a:lnSpc>
            </a:pPr>
            <a:r>
              <a:rPr lang="en-US" sz="1800" dirty="0">
                <a:solidFill>
                  <a:srgbClr val="000000"/>
                </a:solidFill>
                <a:latin typeface="MiSans" pitchFamily="34" charset="0"/>
                <a:ea typeface="MiSans" pitchFamily="34" charset="-122"/>
                <a:cs typeface="MiSans" pitchFamily="34" charset="-120"/>
              </a:rPr>
              <a:t>Insights</a:t>
            </a:r>
            <a:endParaRPr lang="en-US" sz="1600" dirty="0"/>
          </a:p>
        </p:txBody>
      </p:sp>
      <p:sp>
        <p:nvSpPr>
          <p:cNvPr id="18" name="Text 8"/>
          <p:cNvSpPr/>
          <p:nvPr/>
        </p:nvSpPr>
        <p:spPr>
          <a:xfrm>
            <a:off x="4393601" y="2257557"/>
            <a:ext cx="4790148"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Human Expertise</a:t>
            </a:r>
            <a:endParaRPr lang="en-US" sz="1600" dirty="0"/>
          </a:p>
        </p:txBody>
      </p:sp>
      <p:sp>
        <p:nvSpPr>
          <p:cNvPr id="19" name="Text 9"/>
          <p:cNvSpPr/>
          <p:nvPr/>
        </p:nvSpPr>
        <p:spPr>
          <a:xfrm>
            <a:off x="4341503" y="2578536"/>
            <a:ext cx="6678322"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Domain expertise, pedagogical design, emotional intelligence, and contextual customization remain exclusively human strengths. AI outputs without expert filtering risk irrelevance or ethical missteps.</a:t>
            </a:r>
            <a:endParaRPr lang="en-US" sz="1600" dirty="0"/>
          </a:p>
        </p:txBody>
      </p:sp>
      <p:sp>
        <p:nvSpPr>
          <p:cNvPr id="20" name="Text 10"/>
          <p:cNvSpPr/>
          <p:nvPr/>
        </p:nvSpPr>
        <p:spPr>
          <a:xfrm>
            <a:off x="1304811" y="4398233"/>
            <a:ext cx="4790148"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Trainer Centrality</a:t>
            </a:r>
            <a:endParaRPr lang="en-US" sz="1600" dirty="0"/>
          </a:p>
        </p:txBody>
      </p:sp>
      <p:sp>
        <p:nvSpPr>
          <p:cNvPr id="21" name="Text 11"/>
          <p:cNvSpPr/>
          <p:nvPr/>
        </p:nvSpPr>
        <p:spPr>
          <a:xfrm>
            <a:off x="1228611" y="4709898"/>
            <a:ext cx="6678322"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Trainers play a crucial role in ensuring that AI-generated content is relevant, accurate, and aligned with learner needs, maintaining the centrality of human expertise in training.</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9-d2r9b2pe3tpg8rchv160.jpeg"/>
          <p:cNvPicPr>
            <a:picLocks noChangeAspect="1"/>
          </p:cNvPicPr>
          <p:nvPr/>
        </p:nvPicPr>
        <p:blipFill>
          <a:blip r:embed="rId3"/>
          <a:stretch>
            <a:fillRect/>
          </a:stretch>
        </p:blipFill>
        <p:spPr>
          <a:xfrm>
            <a:off x="0" y="727529"/>
            <a:ext cx="12192000" cy="829056"/>
          </a:xfrm>
          <a:prstGeom prst="rect">
            <a:avLst/>
          </a:prstGeom>
        </p:spPr>
      </p:pic>
      <p:pic>
        <p:nvPicPr>
          <p:cNvPr id="3" name="Image 1" descr="https://kimi-img.moonshot.cn/pub/slides/slides_tmpl/image/25-09-02-14:58:25-d2r9b49e3tpg8rchv1k0.jpg"/>
          <p:cNvPicPr>
            <a:picLocks noChangeAspect="1"/>
          </p:cNvPicPr>
          <p:nvPr/>
        </p:nvPicPr>
        <p:blipFill>
          <a:blip r:embed="rId4"/>
          <a:srcRect t="42975" b="42975"/>
          <a:stretch/>
        </p:blipFill>
        <p:spPr>
          <a:xfrm>
            <a:off x="0" y="5145687"/>
            <a:ext cx="12192000" cy="1713021"/>
          </a:xfrm>
          <a:prstGeom prst="rect">
            <a:avLst/>
          </a:prstGeom>
        </p:spPr>
      </p:pic>
      <p:pic>
        <p:nvPicPr>
          <p:cNvPr id="4" name="Image 2" descr="https://kimi-img.moonshot.cn/pub/slides/slides_tmpl/image/25-09-02-14:58:21-d2r9b39e3tpg8rchv17g.jpeg"/>
          <p:cNvPicPr>
            <a:picLocks noChangeAspect="1"/>
          </p:cNvPicPr>
          <p:nvPr/>
        </p:nvPicPr>
        <p:blipFill>
          <a:blip r:embed="rId5"/>
          <a:stretch>
            <a:fillRect/>
          </a:stretch>
        </p:blipFill>
        <p:spPr>
          <a:xfrm>
            <a:off x="0" y="5159539"/>
            <a:ext cx="12192000" cy="1712975"/>
          </a:xfrm>
          <a:prstGeom prst="rect">
            <a:avLst/>
          </a:prstGeom>
        </p:spPr>
      </p:pic>
      <p:pic>
        <p:nvPicPr>
          <p:cNvPr id="5" name="Image 3" descr="https://kimi-img.moonshot.cn/pub/slides/slides_tmpl/image/25-09-02-14:58:21-d2r9b39e3tpg8rchv180.jpeg"/>
          <p:cNvPicPr>
            <a:picLocks noChangeAspect="1"/>
          </p:cNvPicPr>
          <p:nvPr/>
        </p:nvPicPr>
        <p:blipFill>
          <a:blip r:embed="rId6"/>
          <a:stretch>
            <a:fillRect/>
          </a:stretch>
        </p:blipFill>
        <p:spPr>
          <a:xfrm>
            <a:off x="503400" y="1871330"/>
            <a:ext cx="3785944" cy="4304149"/>
          </a:xfrm>
          <a:prstGeom prst="rect">
            <a:avLst/>
          </a:prstGeom>
        </p:spPr>
      </p:pic>
      <p:pic>
        <p:nvPicPr>
          <p:cNvPr id="6" name="Image 4" descr="https://kimi-img.moonshot.cn/pub/slides/slides_tmpl/image/25-09-02-14:58:21-d2r9b39e3tpg8rchv180.jpeg"/>
          <p:cNvPicPr>
            <a:picLocks noChangeAspect="1"/>
          </p:cNvPicPr>
          <p:nvPr/>
        </p:nvPicPr>
        <p:blipFill>
          <a:blip r:embed="rId6"/>
          <a:stretch>
            <a:fillRect/>
          </a:stretch>
        </p:blipFill>
        <p:spPr>
          <a:xfrm>
            <a:off x="4272671" y="1871330"/>
            <a:ext cx="3785944" cy="4304149"/>
          </a:xfrm>
          <a:prstGeom prst="rect">
            <a:avLst/>
          </a:prstGeom>
        </p:spPr>
      </p:pic>
      <p:sp>
        <p:nvSpPr>
          <p:cNvPr id="7" name="Text 0"/>
          <p:cNvSpPr/>
          <p:nvPr/>
        </p:nvSpPr>
        <p:spPr>
          <a:xfrm>
            <a:off x="542290" y="789305"/>
            <a:ext cx="1049147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Partnership Workflow Model</a:t>
            </a:r>
            <a:endParaRPr lang="en-US" sz="1600" dirty="0"/>
          </a:p>
        </p:txBody>
      </p:sp>
      <p:pic>
        <p:nvPicPr>
          <p:cNvPr id="8" name="Image 5" descr="https://kimi-img.moonshot.cn/pub/slides/slides_tmpl/image/25-09-02-14:58:10-d2r9b0he3tpg8rchv00g.png"/>
          <p:cNvPicPr>
            <a:picLocks noChangeAspect="1"/>
          </p:cNvPicPr>
          <p:nvPr/>
        </p:nvPicPr>
        <p:blipFill>
          <a:blip r:embed="rId7"/>
          <a:stretch>
            <a:fillRect/>
          </a:stretch>
        </p:blipFill>
        <p:spPr>
          <a:xfrm rot="16680000">
            <a:off x="625943" y="-292917"/>
            <a:ext cx="410596" cy="1637554"/>
          </a:xfrm>
          <a:prstGeom prst="rect">
            <a:avLst/>
          </a:prstGeom>
        </p:spPr>
      </p:pic>
      <p:pic>
        <p:nvPicPr>
          <p:cNvPr id="9" name="Image 6" descr="https://kimi-img.moonshot.cn/pub/slides/slides_tmpl/image/25-09-02-14:58:21-d2r9b39e3tpg8rchv18g.jpeg"/>
          <p:cNvPicPr>
            <a:picLocks noChangeAspect="1"/>
          </p:cNvPicPr>
          <p:nvPr/>
        </p:nvPicPr>
        <p:blipFill>
          <a:blip r:embed="rId8"/>
          <a:stretch>
            <a:fillRect/>
          </a:stretch>
        </p:blipFill>
        <p:spPr>
          <a:xfrm>
            <a:off x="7959427" y="1871330"/>
            <a:ext cx="3785944" cy="4304149"/>
          </a:xfrm>
          <a:prstGeom prst="rect">
            <a:avLst/>
          </a:prstGeom>
        </p:spPr>
      </p:pic>
      <p:sp>
        <p:nvSpPr>
          <p:cNvPr id="10" name="Text 1"/>
          <p:cNvSpPr/>
          <p:nvPr/>
        </p:nvSpPr>
        <p:spPr>
          <a:xfrm>
            <a:off x="1096416" y="2406747"/>
            <a:ext cx="2778897"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Defining Learning Goals</a:t>
            </a:r>
            <a:endParaRPr lang="en-US" sz="1600" dirty="0"/>
          </a:p>
        </p:txBody>
      </p:sp>
      <p:sp>
        <p:nvSpPr>
          <p:cNvPr id="11" name="Text 2"/>
          <p:cNvSpPr/>
          <p:nvPr/>
        </p:nvSpPr>
        <p:spPr>
          <a:xfrm>
            <a:off x="1015973" y="3153932"/>
            <a:ext cx="285934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Trainers define clear learning goals, ensuring that AI-generated content aligns with desired outcomes.</a:t>
            </a:r>
            <a:endParaRPr lang="en-US" sz="1600" dirty="0"/>
          </a:p>
        </p:txBody>
      </p:sp>
      <p:sp>
        <p:nvSpPr>
          <p:cNvPr id="12" name="Text 3"/>
          <p:cNvSpPr/>
          <p:nvPr/>
        </p:nvSpPr>
        <p:spPr>
          <a:xfrm>
            <a:off x="4816416" y="2406747"/>
            <a:ext cx="2778897"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 Content Generation</a:t>
            </a:r>
            <a:endParaRPr lang="en-US" sz="1600" dirty="0"/>
          </a:p>
        </p:txBody>
      </p:sp>
      <p:sp>
        <p:nvSpPr>
          <p:cNvPr id="13" name="Text 4"/>
          <p:cNvSpPr/>
          <p:nvPr/>
        </p:nvSpPr>
        <p:spPr>
          <a:xfrm>
            <a:off x="4735973" y="3153932"/>
            <a:ext cx="285934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tools generate draft content based on the defined goals, providing a foundation for further refinement.</a:t>
            </a:r>
            <a:endParaRPr lang="en-US" sz="1600" dirty="0"/>
          </a:p>
        </p:txBody>
      </p:sp>
      <p:sp>
        <p:nvSpPr>
          <p:cNvPr id="14" name="Text 5"/>
          <p:cNvSpPr/>
          <p:nvPr/>
        </p:nvSpPr>
        <p:spPr>
          <a:xfrm>
            <a:off x="8413988" y="2406747"/>
            <a:ext cx="2778897" cy="98425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Human Validation and Contextualization</a:t>
            </a:r>
            <a:endParaRPr lang="en-US" sz="1600" dirty="0"/>
          </a:p>
        </p:txBody>
      </p:sp>
      <p:sp>
        <p:nvSpPr>
          <p:cNvPr id="15" name="Text 6"/>
          <p:cNvSpPr/>
          <p:nvPr/>
        </p:nvSpPr>
        <p:spPr>
          <a:xfrm>
            <a:off x="8333545" y="3153932"/>
            <a:ext cx="285934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Trainers validate and contextualize AI-generated content, ensuring it meets pedagogical standards and learner needs.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06</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Cheat Sheet &amp; Next Steps</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2-d2r9b11e3tpg8rchv060.jpeg"/>
          <p:cNvPicPr>
            <a:picLocks noChangeAspect="1"/>
          </p:cNvPicPr>
          <p:nvPr/>
        </p:nvPicPr>
        <p:blipFill>
          <a:blip r:embed="rId3"/>
          <a:stretch>
            <a:fillRect/>
          </a:stretch>
        </p:blipFill>
        <p:spPr>
          <a:xfrm>
            <a:off x="9704228" y="3450590"/>
            <a:ext cx="1774090" cy="2316681"/>
          </a:xfrm>
          <a:prstGeom prst="rect">
            <a:avLst/>
          </a:prstGeom>
        </p:spPr>
      </p:pic>
      <p:sp>
        <p:nvSpPr>
          <p:cNvPr id="3" name="Shape 0"/>
          <p:cNvSpPr/>
          <p:nvPr/>
        </p:nvSpPr>
        <p:spPr>
          <a:xfrm flipH="1">
            <a:off x="11451321" y="672670"/>
            <a:ext cx="77797" cy="72000"/>
          </a:xfrm>
          <a:prstGeom prst="ellipse">
            <a:avLst/>
          </a:prstGeom>
          <a:solidFill>
            <a:srgbClr val="FFFFFF"/>
          </a:solidFill>
          <a:ln/>
        </p:spPr>
      </p:sp>
      <p:sp>
        <p:nvSpPr>
          <p:cNvPr id="4" name="Text 1"/>
          <p:cNvSpPr/>
          <p:nvPr/>
        </p:nvSpPr>
        <p:spPr>
          <a:xfrm>
            <a:off x="114513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flipH="1">
            <a:off x="11319983" y="673749"/>
            <a:ext cx="77797" cy="72000"/>
          </a:xfrm>
          <a:prstGeom prst="ellipse">
            <a:avLst/>
          </a:prstGeom>
          <a:solidFill>
            <a:srgbClr val="FFFFFF">
              <a:alpha val="56471"/>
            </a:srgbClr>
          </a:solidFill>
          <a:ln/>
        </p:spPr>
      </p:sp>
      <p:sp>
        <p:nvSpPr>
          <p:cNvPr id="6" name="Text 3"/>
          <p:cNvSpPr/>
          <p:nvPr/>
        </p:nvSpPr>
        <p:spPr>
          <a:xfrm>
            <a:off x="11319983" y="673749"/>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flipH="1">
            <a:off x="11192132" y="672670"/>
            <a:ext cx="77797" cy="72000"/>
          </a:xfrm>
          <a:prstGeom prst="ellipse">
            <a:avLst/>
          </a:prstGeom>
          <a:solidFill>
            <a:srgbClr val="FFFFFF"/>
          </a:solidFill>
          <a:ln/>
        </p:spPr>
      </p:sp>
      <p:sp>
        <p:nvSpPr>
          <p:cNvPr id="8" name="Text 5"/>
          <p:cNvSpPr/>
          <p:nvPr/>
        </p:nvSpPr>
        <p:spPr>
          <a:xfrm>
            <a:off x="111921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flipH="1">
            <a:off x="11061118" y="672670"/>
            <a:ext cx="77797" cy="72000"/>
          </a:xfrm>
          <a:prstGeom prst="ellipse">
            <a:avLst/>
          </a:prstGeom>
          <a:solidFill>
            <a:srgbClr val="FFFFFF">
              <a:alpha val="56471"/>
            </a:srgbClr>
          </a:solidFill>
          <a:ln/>
        </p:spPr>
      </p:sp>
      <p:sp>
        <p:nvSpPr>
          <p:cNvPr id="10" name="Text 7"/>
          <p:cNvSpPr/>
          <p:nvPr/>
        </p:nvSpPr>
        <p:spPr>
          <a:xfrm>
            <a:off x="110611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09-02-14:58:12-d2r9b11e3tpg8rchv080.png"/>
          <p:cNvPicPr>
            <a:picLocks noChangeAspect="1"/>
          </p:cNvPicPr>
          <p:nvPr/>
        </p:nvPicPr>
        <p:blipFill>
          <a:blip r:embed="rId4"/>
          <a:srcRect l="10185" t="13690" r="23875"/>
          <a:stretch/>
        </p:blipFill>
        <p:spPr>
          <a:xfrm>
            <a:off x="9595395" y="3330575"/>
            <a:ext cx="1767840" cy="2313940"/>
          </a:xfrm>
          <a:prstGeom prst="rect">
            <a:avLst/>
          </a:prstGeom>
        </p:spPr>
      </p:pic>
      <p:pic>
        <p:nvPicPr>
          <p:cNvPr id="12" name="Image 2" descr="https://kimi-img.moonshot.cn/pub/slides/slides_tmpl/image/25-09-02-14:58:13-d2r9b19e3tpg8rchv0c0.png"/>
          <p:cNvPicPr>
            <a:picLocks noChangeAspect="1"/>
          </p:cNvPicPr>
          <p:nvPr/>
        </p:nvPicPr>
        <p:blipFill>
          <a:blip r:embed="rId5"/>
          <a:srcRect l="4481" t="22972" r="14158" b="1"/>
          <a:stretch/>
        </p:blipFill>
        <p:spPr>
          <a:xfrm>
            <a:off x="809402" y="1588447"/>
            <a:ext cx="4458831" cy="4582500"/>
          </a:xfrm>
          <a:prstGeom prst="rect">
            <a:avLst/>
          </a:prstGeom>
        </p:spPr>
      </p:pic>
      <p:pic>
        <p:nvPicPr>
          <p:cNvPr id="13" name="Image 3" descr="https://kimi-img.moonshot.cn/pub/slides/slides_tmpl/image/25-09-02-14:58:06-d2r9avhe3tpg8rchuvfg.png"/>
          <p:cNvPicPr>
            <a:picLocks noChangeAspect="1"/>
          </p:cNvPicPr>
          <p:nvPr/>
        </p:nvPicPr>
        <p:blipFill>
          <a:blip r:embed="rId6"/>
          <a:stretch>
            <a:fillRect/>
          </a:stretch>
        </p:blipFill>
        <p:spPr>
          <a:xfrm rot="17640000">
            <a:off x="10119498" y="112533"/>
            <a:ext cx="569357" cy="2270730"/>
          </a:xfrm>
          <a:prstGeom prst="rect">
            <a:avLst/>
          </a:prstGeom>
        </p:spPr>
      </p:pic>
      <p:pic>
        <p:nvPicPr>
          <p:cNvPr id="14" name="Image 4" descr="https://kimi-img.moonshot.cn/pub/slides/slides_tmpl/image/25-09-02-14:58:12-d2r9b11e3tpg8rchv07g.png"/>
          <p:cNvPicPr>
            <a:picLocks noChangeAspect="1"/>
          </p:cNvPicPr>
          <p:nvPr/>
        </p:nvPicPr>
        <p:blipFill>
          <a:blip r:embed="rId7"/>
          <a:stretch>
            <a:fillRect/>
          </a:stretch>
        </p:blipFill>
        <p:spPr>
          <a:xfrm rot="20880000">
            <a:off x="9366250" y="3169920"/>
            <a:ext cx="831850" cy="386080"/>
          </a:xfrm>
          <a:prstGeom prst="rect">
            <a:avLst/>
          </a:prstGeom>
        </p:spPr>
      </p:pic>
      <p:pic>
        <p:nvPicPr>
          <p:cNvPr id="15" name="Image 5" descr="https://kimi-img.moonshot.cn/pub/slides/slides_tmpl/image/25-09-02-14:58:12-d2r9b11e3tpg8rchv08g.png"/>
          <p:cNvPicPr>
            <a:picLocks noChangeAspect="1"/>
          </p:cNvPicPr>
          <p:nvPr/>
        </p:nvPicPr>
        <p:blipFill>
          <a:blip r:embed="rId8"/>
          <a:stretch>
            <a:fillRect/>
          </a:stretch>
        </p:blipFill>
        <p:spPr>
          <a:xfrm flipH="1" flipV="1">
            <a:off x="513130" y="5384077"/>
            <a:ext cx="4458831" cy="567866"/>
          </a:xfrm>
          <a:prstGeom prst="rect">
            <a:avLst/>
          </a:prstGeom>
        </p:spPr>
      </p:pic>
      <p:pic>
        <p:nvPicPr>
          <p:cNvPr id="16" name="Image 6" descr="https://kimi-img.moonshot.cn/pub/slides/slides_tmpl/image/25-09-02-14:58:10-d2r9b0he3tpg8rchv00g.png"/>
          <p:cNvPicPr>
            <a:picLocks noChangeAspect="1"/>
          </p:cNvPicPr>
          <p:nvPr/>
        </p:nvPicPr>
        <p:blipFill>
          <a:blip r:embed="rId9"/>
          <a:stretch>
            <a:fillRect/>
          </a:stretch>
        </p:blipFill>
        <p:spPr>
          <a:xfrm rot="16680000">
            <a:off x="625943" y="-292917"/>
            <a:ext cx="410596" cy="1637554"/>
          </a:xfrm>
          <a:prstGeom prst="rect">
            <a:avLst/>
          </a:prstGeom>
        </p:spPr>
      </p:pic>
      <p:sp>
        <p:nvSpPr>
          <p:cNvPr id="17" name="Text 8"/>
          <p:cNvSpPr/>
          <p:nvPr/>
        </p:nvSpPr>
        <p:spPr>
          <a:xfrm>
            <a:off x="542290" y="867410"/>
            <a:ext cx="887857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One-Page AI Tool Selector</a:t>
            </a:r>
            <a:endParaRPr lang="en-US" sz="1600" dirty="0"/>
          </a:p>
        </p:txBody>
      </p:sp>
      <p:pic>
        <p:nvPicPr>
          <p:cNvPr id="18" name="Image 7" descr="https://kimi-img.moonshot.cn/pub/slides/slides_tmpl/image/25-09-02-14:58:12-d2r9b11e3tpg8rchv09g.jpeg"/>
          <p:cNvPicPr>
            <a:picLocks noChangeAspect="1"/>
          </p:cNvPicPr>
          <p:nvPr/>
        </p:nvPicPr>
        <p:blipFill>
          <a:blip r:embed="rId10"/>
          <a:stretch>
            <a:fillRect/>
          </a:stretch>
        </p:blipFill>
        <p:spPr>
          <a:xfrm>
            <a:off x="6071086" y="-12257"/>
            <a:ext cx="6120914" cy="377985"/>
          </a:xfrm>
          <a:prstGeom prst="rect">
            <a:avLst/>
          </a:prstGeom>
        </p:spPr>
      </p:pic>
      <p:pic>
        <p:nvPicPr>
          <p:cNvPr id="19" name="Image 8" descr="https://kimi-img.moonshot.cn/pub/slides/slides_tmpl/image/25-09-02-14:58:07-d2r9avpe3tpg8rchuvlg.png"/>
          <p:cNvPicPr>
            <a:picLocks noChangeAspect="1"/>
          </p:cNvPicPr>
          <p:nvPr/>
        </p:nvPicPr>
        <p:blipFill>
          <a:blip r:embed="rId11"/>
          <a:srcRect t="21" b="21"/>
          <a:stretch/>
        </p:blipFill>
        <p:spPr>
          <a:xfrm>
            <a:off x="189230" y="5084445"/>
            <a:ext cx="1480820" cy="1480820"/>
          </a:xfrm>
          <a:prstGeom prst="rect">
            <a:avLst/>
          </a:prstGeom>
        </p:spPr>
      </p:pic>
      <p:sp>
        <p:nvSpPr>
          <p:cNvPr id="20" name="Text 9"/>
          <p:cNvSpPr/>
          <p:nvPr/>
        </p:nvSpPr>
        <p:spPr>
          <a:xfrm rot="2280000">
            <a:off x="425450" y="5671185"/>
            <a:ext cx="1021080" cy="339090"/>
          </a:xfrm>
          <a:prstGeom prst="rect">
            <a:avLst/>
          </a:prstGeom>
          <a:noFill/>
          <a:ln/>
        </p:spPr>
        <p:txBody>
          <a:bodyPr wrap="square" lIns="0" tIns="0" rIns="0" bIns="0" rtlCol="0" anchor="t"/>
          <a:lstStyle/>
          <a:p>
            <a:pPr algn="ctr">
              <a:lnSpc>
                <a:spcPct val="100000"/>
              </a:lnSpc>
            </a:pPr>
            <a:r>
              <a:rPr lang="en-US" sz="1800" dirty="0">
                <a:solidFill>
                  <a:srgbClr val="000000"/>
                </a:solidFill>
                <a:latin typeface="MiSans" pitchFamily="34" charset="0"/>
                <a:ea typeface="MiSans" pitchFamily="34" charset="-122"/>
                <a:cs typeface="MiSans" pitchFamily="34" charset="-120"/>
              </a:rPr>
              <a:t>Details</a:t>
            </a:r>
            <a:endParaRPr lang="en-US" sz="1600" dirty="0"/>
          </a:p>
        </p:txBody>
      </p:sp>
      <p:sp>
        <p:nvSpPr>
          <p:cNvPr id="21" name="Text 10"/>
          <p:cNvSpPr/>
          <p:nvPr/>
        </p:nvSpPr>
        <p:spPr>
          <a:xfrm>
            <a:off x="5417185" y="3330575"/>
            <a:ext cx="400431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 Tool Reference</a:t>
            </a:r>
            <a:endParaRPr lang="en-US" sz="1600" dirty="0"/>
          </a:p>
        </p:txBody>
      </p:sp>
      <p:sp>
        <p:nvSpPr>
          <p:cNvPr id="22" name="Text 11"/>
          <p:cNvSpPr/>
          <p:nvPr/>
        </p:nvSpPr>
        <p:spPr>
          <a:xfrm>
            <a:off x="5330825" y="3637915"/>
            <a:ext cx="400431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This one-page cheat sheet lists each training task alongside its top AI tool, primary benefit, and critical human checkpoint, providing a quick reference for selecting the right tool.</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8-d2r9b01e3tpg8rchuvrg.jpeg"/>
          <p:cNvPicPr>
            <a:picLocks noChangeAspect="1"/>
          </p:cNvPicPr>
          <p:nvPr/>
        </p:nvPicPr>
        <p:blipFill>
          <a:blip r:embed="rId3"/>
          <a:stretch>
            <a:fillRect/>
          </a:stretch>
        </p:blipFill>
        <p:spPr>
          <a:xfrm>
            <a:off x="815975" y="4172952"/>
            <a:ext cx="10675959" cy="1621677"/>
          </a:xfrm>
          <a:prstGeom prst="rect">
            <a:avLst/>
          </a:prstGeom>
        </p:spPr>
      </p:pic>
      <p:pic>
        <p:nvPicPr>
          <p:cNvPr id="3" name="Image 1" descr="https://kimi-img.moonshot.cn/pub/slides/slides_tmpl/image/25-09-02-14:58:08-d2r9b01e3tpg8rchuvs0.jpeg"/>
          <p:cNvPicPr>
            <a:picLocks noChangeAspect="1"/>
          </p:cNvPicPr>
          <p:nvPr/>
        </p:nvPicPr>
        <p:blipFill>
          <a:blip r:embed="rId4"/>
          <a:stretch>
            <a:fillRect/>
          </a:stretch>
        </p:blipFill>
        <p:spPr>
          <a:xfrm>
            <a:off x="815975" y="2289164"/>
            <a:ext cx="10675959" cy="1621677"/>
          </a:xfrm>
          <a:prstGeom prst="rect">
            <a:avLst/>
          </a:prstGeom>
        </p:spPr>
      </p:pic>
      <p:pic>
        <p:nvPicPr>
          <p:cNvPr id="4" name="Image 2" descr="https://kimi-img.moonshot.cn/pub/slides/slides_tmpl/image/25-09-02-14:58:08-d2r9b01e3tpg8rchuvsg.jpeg"/>
          <p:cNvPicPr>
            <a:picLocks noChangeAspect="1"/>
          </p:cNvPicPr>
          <p:nvPr/>
        </p:nvPicPr>
        <p:blipFill>
          <a:blip r:embed="rId5"/>
          <a:stretch>
            <a:fillRect/>
          </a:stretch>
        </p:blipFill>
        <p:spPr>
          <a:xfrm>
            <a:off x="-1" y="6531445"/>
            <a:ext cx="12192001" cy="323116"/>
          </a:xfrm>
          <a:prstGeom prst="rect">
            <a:avLst/>
          </a:prstGeom>
        </p:spPr>
      </p:pic>
      <p:pic>
        <p:nvPicPr>
          <p:cNvPr id="5" name="Image 3" descr="https://kimi-img.moonshot.cn/pub/slides/slides_tmpl/image/25-09-02-14:58:10-d2r9b0he3tpg8rchv000.png"/>
          <p:cNvPicPr>
            <a:picLocks noChangeAspect="1"/>
          </p:cNvPicPr>
          <p:nvPr/>
        </p:nvPicPr>
        <p:blipFill>
          <a:blip r:embed="rId6"/>
          <a:stretch>
            <a:fillRect/>
          </a:stretch>
        </p:blipFill>
        <p:spPr>
          <a:xfrm>
            <a:off x="0" y="1020"/>
            <a:ext cx="12192000" cy="1712120"/>
          </a:xfrm>
          <a:prstGeom prst="rect">
            <a:avLst/>
          </a:prstGeom>
        </p:spPr>
      </p:pic>
      <p:pic>
        <p:nvPicPr>
          <p:cNvPr id="6" name="Image 4" descr="https://kimi-img.moonshot.cn/pub/slides/slides_tmpl/image/25-09-02-14:58:05-d2r9av9e3tpg8rchuvb0.png"/>
          <p:cNvPicPr>
            <a:picLocks noChangeAspect="1"/>
          </p:cNvPicPr>
          <p:nvPr/>
        </p:nvPicPr>
        <p:blipFill>
          <a:blip r:embed="rId7"/>
          <a:stretch>
            <a:fillRect/>
          </a:stretch>
        </p:blipFill>
        <p:spPr>
          <a:xfrm rot="4440000" flipH="1" flipV="1">
            <a:off x="8108327" y="3809732"/>
            <a:ext cx="1154686" cy="4631576"/>
          </a:xfrm>
          <a:prstGeom prst="rect">
            <a:avLst/>
          </a:prstGeom>
        </p:spPr>
      </p:pic>
      <p:pic>
        <p:nvPicPr>
          <p:cNvPr id="7" name="Image 5" descr="https://kimi-img.moonshot.cn/pub/slides/slides_tmpl/image/25-09-02-14:58:06-d2r9avhe3tpg8rchuvdg.png"/>
          <p:cNvPicPr>
            <a:picLocks noChangeAspect="1"/>
          </p:cNvPicPr>
          <p:nvPr/>
        </p:nvPicPr>
        <p:blipFill>
          <a:blip r:embed="rId8"/>
          <a:stretch>
            <a:fillRect/>
          </a:stretch>
        </p:blipFill>
        <p:spPr>
          <a:xfrm rot="21420000">
            <a:off x="228599" y="972103"/>
            <a:ext cx="3400317" cy="472086"/>
          </a:xfrm>
          <a:prstGeom prst="rect">
            <a:avLst/>
          </a:prstGeom>
        </p:spPr>
      </p:pic>
      <p:pic>
        <p:nvPicPr>
          <p:cNvPr id="8" name="Image 6" descr="https://kimi-img.moonshot.cn/pub/slides/slides_tmpl/image/25-09-02-14:58:06-d2r9avhe3tpg8rchuvf0.png"/>
          <p:cNvPicPr>
            <a:picLocks noChangeAspect="1"/>
          </p:cNvPicPr>
          <p:nvPr/>
        </p:nvPicPr>
        <p:blipFill>
          <a:blip r:embed="rId9"/>
          <a:stretch>
            <a:fillRect/>
          </a:stretch>
        </p:blipFill>
        <p:spPr>
          <a:xfrm rot="3480000">
            <a:off x="101969" y="3290013"/>
            <a:ext cx="1276520" cy="1276520"/>
          </a:xfrm>
          <a:prstGeom prst="rect">
            <a:avLst/>
          </a:prstGeom>
        </p:spPr>
      </p:pic>
      <p:pic>
        <p:nvPicPr>
          <p:cNvPr id="9" name="Image 7" descr="https://kimi-img.moonshot.cn/pub/slides/slides_tmpl/image/25-09-02-14:58:05-d2r9av9e3tpg8rchuvag.png"/>
          <p:cNvPicPr>
            <a:picLocks noChangeAspect="1"/>
          </p:cNvPicPr>
          <p:nvPr/>
        </p:nvPicPr>
        <p:blipFill>
          <a:blip r:embed="rId10"/>
          <a:stretch>
            <a:fillRect/>
          </a:stretch>
        </p:blipFill>
        <p:spPr>
          <a:xfrm>
            <a:off x="10054929" y="120822"/>
            <a:ext cx="1485375" cy="1485375"/>
          </a:xfrm>
          <a:prstGeom prst="rect">
            <a:avLst/>
          </a:prstGeom>
        </p:spPr>
      </p:pic>
      <p:sp>
        <p:nvSpPr>
          <p:cNvPr id="10" name="Text 0"/>
          <p:cNvSpPr/>
          <p:nvPr/>
        </p:nvSpPr>
        <p:spPr>
          <a:xfrm>
            <a:off x="768350" y="334010"/>
            <a:ext cx="391414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11" name="Shape 1"/>
          <p:cNvSpPr/>
          <p:nvPr/>
        </p:nvSpPr>
        <p:spPr>
          <a:xfrm>
            <a:off x="1493594" y="2477139"/>
            <a:ext cx="611797" cy="510974"/>
          </a:xfrm>
          <a:prstGeom prst="rect">
            <a:avLst/>
          </a:prstGeom>
          <a:solidFill>
            <a:srgbClr val="000000">
              <a:alpha val="0"/>
            </a:srgbClr>
          </a:solidFill>
          <a:ln/>
        </p:spPr>
      </p:sp>
      <p:sp>
        <p:nvSpPr>
          <p:cNvPr id="12" name="Text 2"/>
          <p:cNvSpPr/>
          <p:nvPr/>
        </p:nvSpPr>
        <p:spPr>
          <a:xfrm>
            <a:off x="1493594" y="247713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01</a:t>
            </a:r>
            <a:endParaRPr lang="en-US" sz="1600" dirty="0"/>
          </a:p>
        </p:txBody>
      </p:sp>
      <p:sp>
        <p:nvSpPr>
          <p:cNvPr id="13" name="Text 3"/>
          <p:cNvSpPr/>
          <p:nvPr/>
        </p:nvSpPr>
        <p:spPr>
          <a:xfrm>
            <a:off x="1493520" y="2978150"/>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The Suitability Lens</a:t>
            </a:r>
            <a:endParaRPr lang="en-US" sz="1600" dirty="0"/>
          </a:p>
        </p:txBody>
      </p:sp>
      <p:sp>
        <p:nvSpPr>
          <p:cNvPr id="14" name="Shape 4"/>
          <p:cNvSpPr/>
          <p:nvPr/>
        </p:nvSpPr>
        <p:spPr>
          <a:xfrm>
            <a:off x="4938566" y="2477139"/>
            <a:ext cx="611797" cy="510974"/>
          </a:xfrm>
          <a:prstGeom prst="rect">
            <a:avLst/>
          </a:prstGeom>
          <a:solidFill>
            <a:srgbClr val="000000">
              <a:alpha val="0"/>
            </a:srgbClr>
          </a:solidFill>
          <a:ln/>
        </p:spPr>
      </p:sp>
      <p:sp>
        <p:nvSpPr>
          <p:cNvPr id="15" name="Text 5"/>
          <p:cNvSpPr/>
          <p:nvPr/>
        </p:nvSpPr>
        <p:spPr>
          <a:xfrm>
            <a:off x="4938566" y="247713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02</a:t>
            </a:r>
            <a:endParaRPr lang="en-US" sz="1600" dirty="0"/>
          </a:p>
        </p:txBody>
      </p:sp>
      <p:sp>
        <p:nvSpPr>
          <p:cNvPr id="16" name="Text 6"/>
          <p:cNvSpPr/>
          <p:nvPr/>
        </p:nvSpPr>
        <p:spPr>
          <a:xfrm>
            <a:off x="4938395" y="2978150"/>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Plan &amp; Create Content</a:t>
            </a:r>
            <a:endParaRPr lang="en-US" sz="1600" dirty="0"/>
          </a:p>
        </p:txBody>
      </p:sp>
      <p:sp>
        <p:nvSpPr>
          <p:cNvPr id="17" name="Shape 7"/>
          <p:cNvSpPr/>
          <p:nvPr/>
        </p:nvSpPr>
        <p:spPr>
          <a:xfrm>
            <a:off x="8443116" y="2477139"/>
            <a:ext cx="611797" cy="510974"/>
          </a:xfrm>
          <a:prstGeom prst="rect">
            <a:avLst/>
          </a:prstGeom>
          <a:solidFill>
            <a:srgbClr val="000000">
              <a:alpha val="0"/>
            </a:srgbClr>
          </a:solidFill>
          <a:ln/>
        </p:spPr>
      </p:sp>
      <p:sp>
        <p:nvSpPr>
          <p:cNvPr id="18" name="Text 8"/>
          <p:cNvSpPr/>
          <p:nvPr/>
        </p:nvSpPr>
        <p:spPr>
          <a:xfrm>
            <a:off x="8443116" y="247713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03</a:t>
            </a:r>
            <a:endParaRPr lang="en-US" sz="1600" dirty="0"/>
          </a:p>
        </p:txBody>
      </p:sp>
      <p:sp>
        <p:nvSpPr>
          <p:cNvPr id="19" name="Text 9"/>
          <p:cNvSpPr/>
          <p:nvPr/>
        </p:nvSpPr>
        <p:spPr>
          <a:xfrm>
            <a:off x="8420100" y="2978150"/>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Assess &amp; Track</a:t>
            </a:r>
            <a:endParaRPr lang="en-US" sz="1600" dirty="0"/>
          </a:p>
        </p:txBody>
      </p:sp>
      <p:sp>
        <p:nvSpPr>
          <p:cNvPr id="20" name="Shape 10"/>
          <p:cNvSpPr/>
          <p:nvPr/>
        </p:nvSpPr>
        <p:spPr>
          <a:xfrm>
            <a:off x="1493594" y="4416349"/>
            <a:ext cx="611797" cy="510974"/>
          </a:xfrm>
          <a:prstGeom prst="rect">
            <a:avLst/>
          </a:prstGeom>
          <a:solidFill>
            <a:srgbClr val="000000">
              <a:alpha val="0"/>
            </a:srgbClr>
          </a:solidFill>
          <a:ln/>
        </p:spPr>
      </p:sp>
      <p:sp>
        <p:nvSpPr>
          <p:cNvPr id="21" name="Text 11"/>
          <p:cNvSpPr/>
          <p:nvPr/>
        </p:nvSpPr>
        <p:spPr>
          <a:xfrm>
            <a:off x="1493594" y="441634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04</a:t>
            </a:r>
            <a:endParaRPr lang="en-US" sz="1600" dirty="0"/>
          </a:p>
        </p:txBody>
      </p:sp>
      <p:sp>
        <p:nvSpPr>
          <p:cNvPr id="22" name="Text 12"/>
          <p:cNvSpPr/>
          <p:nvPr/>
        </p:nvSpPr>
        <p:spPr>
          <a:xfrm>
            <a:off x="1493520" y="4916805"/>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Simulate &amp; Personalize</a:t>
            </a:r>
            <a:endParaRPr lang="en-US" sz="1600" dirty="0"/>
          </a:p>
        </p:txBody>
      </p:sp>
      <p:sp>
        <p:nvSpPr>
          <p:cNvPr id="23" name="Shape 13"/>
          <p:cNvSpPr/>
          <p:nvPr/>
        </p:nvSpPr>
        <p:spPr>
          <a:xfrm>
            <a:off x="4938566" y="4416349"/>
            <a:ext cx="611797" cy="510974"/>
          </a:xfrm>
          <a:prstGeom prst="rect">
            <a:avLst/>
          </a:prstGeom>
          <a:solidFill>
            <a:srgbClr val="000000">
              <a:alpha val="0"/>
            </a:srgbClr>
          </a:solidFill>
          <a:ln/>
        </p:spPr>
      </p:sp>
      <p:sp>
        <p:nvSpPr>
          <p:cNvPr id="24" name="Text 14"/>
          <p:cNvSpPr/>
          <p:nvPr/>
        </p:nvSpPr>
        <p:spPr>
          <a:xfrm>
            <a:off x="4938566" y="441634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05</a:t>
            </a:r>
            <a:endParaRPr lang="en-US" sz="1600" dirty="0"/>
          </a:p>
        </p:txBody>
      </p:sp>
      <p:sp>
        <p:nvSpPr>
          <p:cNvPr id="25" name="Text 15"/>
          <p:cNvSpPr/>
          <p:nvPr/>
        </p:nvSpPr>
        <p:spPr>
          <a:xfrm>
            <a:off x="4938395" y="4916805"/>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Human-AI Partnership</a:t>
            </a:r>
            <a:endParaRPr lang="en-US" sz="1600" dirty="0"/>
          </a:p>
        </p:txBody>
      </p:sp>
      <p:sp>
        <p:nvSpPr>
          <p:cNvPr id="26" name="Shape 16"/>
          <p:cNvSpPr/>
          <p:nvPr/>
        </p:nvSpPr>
        <p:spPr>
          <a:xfrm>
            <a:off x="8443116" y="4416349"/>
            <a:ext cx="611797" cy="510974"/>
          </a:xfrm>
          <a:prstGeom prst="rect">
            <a:avLst/>
          </a:prstGeom>
          <a:solidFill>
            <a:srgbClr val="000000">
              <a:alpha val="0"/>
            </a:srgbClr>
          </a:solidFill>
          <a:ln/>
        </p:spPr>
      </p:sp>
      <p:sp>
        <p:nvSpPr>
          <p:cNvPr id="27" name="Text 17"/>
          <p:cNvSpPr/>
          <p:nvPr/>
        </p:nvSpPr>
        <p:spPr>
          <a:xfrm>
            <a:off x="8443116" y="441634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06</a:t>
            </a:r>
            <a:endParaRPr lang="en-US" sz="1600" dirty="0"/>
          </a:p>
        </p:txBody>
      </p:sp>
      <p:sp>
        <p:nvSpPr>
          <p:cNvPr id="28" name="Text 18"/>
          <p:cNvSpPr/>
          <p:nvPr/>
        </p:nvSpPr>
        <p:spPr>
          <a:xfrm>
            <a:off x="8420100" y="4916805"/>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Cheat Sheet &amp; Next Steps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3-d2r9b19e3tpg8rchv0fg.jpeg"/>
          <p:cNvPicPr>
            <a:picLocks noChangeAspect="1"/>
          </p:cNvPicPr>
          <p:nvPr/>
        </p:nvPicPr>
        <p:blipFill>
          <a:blip r:embed="rId3"/>
          <a:stretch>
            <a:fillRect/>
          </a:stretch>
        </p:blipFill>
        <p:spPr>
          <a:xfrm flipH="1">
            <a:off x="1056887" y="4054431"/>
            <a:ext cx="10418967" cy="2109399"/>
          </a:xfrm>
          <a:prstGeom prst="rect">
            <a:avLst/>
          </a:prstGeom>
        </p:spPr>
      </p:pic>
      <p:pic>
        <p:nvPicPr>
          <p:cNvPr id="3" name="Image 1" descr="https://kimi-img.moonshot.cn/pub/slides/slides_tmpl/image/25-09-02-14:58:14-d2r9b1he3tpg8rchv0g0.jpeg"/>
          <p:cNvPicPr>
            <a:picLocks noChangeAspect="1"/>
          </p:cNvPicPr>
          <p:nvPr/>
        </p:nvPicPr>
        <p:blipFill>
          <a:blip r:embed="rId4"/>
          <a:stretch>
            <a:fillRect/>
          </a:stretch>
        </p:blipFill>
        <p:spPr>
          <a:xfrm>
            <a:off x="1094987" y="1831236"/>
            <a:ext cx="10418967" cy="2109399"/>
          </a:xfrm>
          <a:prstGeom prst="rect">
            <a:avLst/>
          </a:prstGeom>
        </p:spPr>
      </p:pic>
      <p:pic>
        <p:nvPicPr>
          <p:cNvPr id="4" name="Image 2" descr="https://kimi-img.moonshot.cn/pub/slides/slides_tmpl/image/25-09-02-14:58:14-d2r9b1he3tpg8rchv0hg.png"/>
          <p:cNvPicPr>
            <a:picLocks noChangeAspect="1"/>
          </p:cNvPicPr>
          <p:nvPr/>
        </p:nvPicPr>
        <p:blipFill>
          <a:blip r:embed="rId5"/>
          <a:srcRect t="19512" b="19512"/>
          <a:stretch/>
        </p:blipFill>
        <p:spPr>
          <a:xfrm>
            <a:off x="822325" y="1951326"/>
            <a:ext cx="3124200" cy="1881415"/>
          </a:xfrm>
          <a:prstGeom prst="rect">
            <a:avLst/>
          </a:prstGeom>
        </p:spPr>
      </p:pic>
      <p:pic>
        <p:nvPicPr>
          <p:cNvPr id="5" name="Image 3" descr="https://kimi-img.moonshot.cn/pub/slides/slides_tmpl/image/25-09-02-14:58:14-d2r9b1he3tpg8rchv0i0.png"/>
          <p:cNvPicPr>
            <a:picLocks noChangeAspect="1"/>
          </p:cNvPicPr>
          <p:nvPr/>
        </p:nvPicPr>
        <p:blipFill>
          <a:blip r:embed="rId6"/>
          <a:srcRect t="19512" b="19512"/>
          <a:stretch/>
        </p:blipFill>
        <p:spPr>
          <a:xfrm>
            <a:off x="1204687" y="4156929"/>
            <a:ext cx="3124200" cy="1875520"/>
          </a:xfrm>
          <a:prstGeom prst="rect">
            <a:avLst/>
          </a:prstGeom>
        </p:spPr>
      </p:pic>
      <p:pic>
        <p:nvPicPr>
          <p:cNvPr id="6" name="Image 4" descr="https://kimi-img.moonshot.cn/pub/slides/slides_tmpl/image/25-09-02-14:58:07-d2r9avpe3tpg8rchuvo0.png"/>
          <p:cNvPicPr>
            <a:picLocks noChangeAspect="1"/>
          </p:cNvPicPr>
          <p:nvPr/>
        </p:nvPicPr>
        <p:blipFill>
          <a:blip r:embed="rId7"/>
          <a:stretch>
            <a:fillRect/>
          </a:stretch>
        </p:blipFill>
        <p:spPr>
          <a:xfrm rot="1380000" flipH="1">
            <a:off x="9834774" y="337422"/>
            <a:ext cx="1563711" cy="1399110"/>
          </a:xfrm>
          <a:prstGeom prst="rect">
            <a:avLst/>
          </a:prstGeom>
        </p:spPr>
      </p:pic>
      <p:pic>
        <p:nvPicPr>
          <p:cNvPr id="7" name="Image 5" descr="https://kimi-img.moonshot.cn/pub/slides/slides_tmpl/image/25-09-02-14:58:14-d2r9b1he3tpg8rchv0gg.png"/>
          <p:cNvPicPr>
            <a:picLocks noChangeAspect="1"/>
          </p:cNvPicPr>
          <p:nvPr/>
        </p:nvPicPr>
        <p:blipFill>
          <a:blip r:embed="rId8"/>
          <a:stretch>
            <a:fillRect/>
          </a:stretch>
        </p:blipFill>
        <p:spPr>
          <a:xfrm>
            <a:off x="716358" y="6258322"/>
            <a:ext cx="10759284" cy="347323"/>
          </a:xfrm>
          <a:prstGeom prst="rect">
            <a:avLst/>
          </a:prstGeom>
        </p:spPr>
      </p:pic>
      <p:pic>
        <p:nvPicPr>
          <p:cNvPr id="8" name="Image 6" descr="https://kimi-img.moonshot.cn/pub/slides/slides_tmpl/image/25-09-02-14:58:10-d2r9b0he3tpg8rchv00g.png"/>
          <p:cNvPicPr>
            <a:picLocks noChangeAspect="1"/>
          </p:cNvPicPr>
          <p:nvPr/>
        </p:nvPicPr>
        <p:blipFill>
          <a:blip r:embed="rId9"/>
          <a:stretch>
            <a:fillRect/>
          </a:stretch>
        </p:blipFill>
        <p:spPr>
          <a:xfrm rot="16680000">
            <a:off x="625943" y="-292917"/>
            <a:ext cx="410596" cy="1637554"/>
          </a:xfrm>
          <a:prstGeom prst="rect">
            <a:avLst/>
          </a:prstGeom>
        </p:spPr>
      </p:pic>
      <p:sp>
        <p:nvSpPr>
          <p:cNvPr id="9" name="Text 0"/>
          <p:cNvSpPr/>
          <p:nvPr/>
        </p:nvSpPr>
        <p:spPr>
          <a:xfrm>
            <a:off x="542215" y="867447"/>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Adoption Roadmap Today</a:t>
            </a:r>
            <a:endParaRPr lang="en-US" sz="1600" dirty="0"/>
          </a:p>
        </p:txBody>
      </p:sp>
      <p:sp>
        <p:nvSpPr>
          <p:cNvPr id="10" name="Text 1"/>
          <p:cNvSpPr/>
          <p:nvPr/>
        </p:nvSpPr>
        <p:spPr>
          <a:xfrm>
            <a:off x="4160520" y="2304415"/>
            <a:ext cx="673735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30-Day Implementation Plan</a:t>
            </a:r>
            <a:endParaRPr lang="en-US" sz="1600" dirty="0"/>
          </a:p>
        </p:txBody>
      </p:sp>
      <p:sp>
        <p:nvSpPr>
          <p:cNvPr id="11" name="Text 2"/>
          <p:cNvSpPr/>
          <p:nvPr/>
        </p:nvSpPr>
        <p:spPr>
          <a:xfrm>
            <a:off x="4041701" y="2611918"/>
            <a:ext cx="7178233"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 suggested 30-day plan includes auditing current tasks, piloting one high-impact AI tool, gathering learner feedback, refining workflows, and scaling up for sustainable integration.</a:t>
            </a:r>
            <a:endParaRPr lang="en-US" sz="1600" dirty="0"/>
          </a:p>
        </p:txBody>
      </p:sp>
      <p:sp>
        <p:nvSpPr>
          <p:cNvPr id="12" name="Text 3"/>
          <p:cNvSpPr/>
          <p:nvPr/>
        </p:nvSpPr>
        <p:spPr>
          <a:xfrm>
            <a:off x="4568825" y="4504055"/>
            <a:ext cx="632968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Iterative Improvement</a:t>
            </a:r>
            <a:endParaRPr lang="en-US" sz="1600" dirty="0"/>
          </a:p>
        </p:txBody>
      </p:sp>
      <p:sp>
        <p:nvSpPr>
          <p:cNvPr id="13" name="Text 4"/>
          <p:cNvSpPr/>
          <p:nvPr/>
        </p:nvSpPr>
        <p:spPr>
          <a:xfrm>
            <a:off x="4449463" y="4811626"/>
            <a:ext cx="6861087"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Starting small and iterating based on feedback ensures a smooth and effective adoption of AI tools in training, leading to improved learning outcomes.</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9-d2r9b2pe3tpg8rchv160.jpeg"/>
          <p:cNvPicPr>
            <a:picLocks noChangeAspect="1"/>
          </p:cNvPicPr>
          <p:nvPr/>
        </p:nvPicPr>
        <p:blipFill>
          <a:blip r:embed="rId3"/>
          <a:stretch>
            <a:fillRect/>
          </a:stretch>
        </p:blipFill>
        <p:spPr>
          <a:xfrm>
            <a:off x="0" y="5901538"/>
            <a:ext cx="12192000" cy="829056"/>
          </a:xfrm>
          <a:prstGeom prst="rect">
            <a:avLst/>
          </a:prstGeom>
        </p:spPr>
      </p:pic>
      <p:pic>
        <p:nvPicPr>
          <p:cNvPr id="3" name="Image 1" descr="https://kimi-img.moonshot.cn/pub/slides/slides_tmpl/image/25-09-02-14:58:25-d2r9b49e3tpg8rchv1k0.jpg"/>
          <p:cNvPicPr>
            <a:picLocks noChangeAspect="1"/>
          </p:cNvPicPr>
          <p:nvPr/>
        </p:nvPicPr>
        <p:blipFill>
          <a:blip r:embed="rId4"/>
          <a:srcRect t="42975" b="42975"/>
          <a:stretch/>
        </p:blipFill>
        <p:spPr>
          <a:xfrm>
            <a:off x="0" y="0"/>
            <a:ext cx="12192000" cy="1713021"/>
          </a:xfrm>
          <a:prstGeom prst="rect">
            <a:avLst/>
          </a:prstGeom>
        </p:spPr>
      </p:pic>
      <p:pic>
        <p:nvPicPr>
          <p:cNvPr id="4" name="Image 2" descr="https://kimi-img.moonshot.cn/pub/slides/slides_tmpl/image/25-09-02-14:58:25-d2r9b49e3tpg8rchv1m0.jpeg"/>
          <p:cNvPicPr>
            <a:picLocks noChangeAspect="1"/>
          </p:cNvPicPr>
          <p:nvPr/>
        </p:nvPicPr>
        <p:blipFill>
          <a:blip r:embed="rId5"/>
          <a:stretch>
            <a:fillRect/>
          </a:stretch>
        </p:blipFill>
        <p:spPr>
          <a:xfrm>
            <a:off x="0" y="46"/>
            <a:ext cx="12192000" cy="1712975"/>
          </a:xfrm>
          <a:prstGeom prst="rect">
            <a:avLst/>
          </a:prstGeom>
        </p:spPr>
      </p:pic>
      <p:pic>
        <p:nvPicPr>
          <p:cNvPr id="5" name="Image 3" descr="https://kimi-img.moonshot.cn/pub/slides/slides_tmpl/image/25-09-02-14:58:26-d2r9b4he3tpg8rchv1rg.png"/>
          <p:cNvPicPr>
            <a:picLocks noChangeAspect="1"/>
          </p:cNvPicPr>
          <p:nvPr/>
        </p:nvPicPr>
        <p:blipFill>
          <a:blip r:embed="rId6"/>
          <a:srcRect l="7425" t="8315" r="15740"/>
          <a:stretch/>
        </p:blipFill>
        <p:spPr>
          <a:xfrm>
            <a:off x="756104" y="905044"/>
            <a:ext cx="4392845" cy="5241756"/>
          </a:xfrm>
          <a:prstGeom prst="rect">
            <a:avLst/>
          </a:prstGeom>
        </p:spPr>
      </p:pic>
      <p:sp>
        <p:nvSpPr>
          <p:cNvPr id="6" name="Text 0"/>
          <p:cNvSpPr/>
          <p:nvPr/>
        </p:nvSpPr>
        <p:spPr>
          <a:xfrm>
            <a:off x="6135302" y="2537606"/>
            <a:ext cx="4986139" cy="920750"/>
          </a:xfrm>
          <a:prstGeom prst="rect">
            <a:avLst/>
          </a:prstGeom>
          <a:noFill/>
          <a:ln/>
        </p:spPr>
        <p:txBody>
          <a:bodyPr wrap="square" lIns="99695" tIns="49784" rIns="99695" bIns="49784" rtlCol="0" anchor="t">
            <a:spAutoFit/>
          </a:bodyPr>
          <a:lstStyle/>
          <a:p>
            <a:pPr algn="just">
              <a:lnSpc>
                <a:spcPct val="100000"/>
              </a:lnSpc>
            </a:pPr>
            <a:r>
              <a:rPr lang="en-US" sz="6000" b="1" dirty="0">
                <a:solidFill>
                  <a:srgbClr val="0D0D0D"/>
                </a:solidFill>
                <a:latin typeface="MiSans" pitchFamily="34" charset="0"/>
                <a:ea typeface="MiSans" pitchFamily="34" charset="-122"/>
                <a:cs typeface="MiSans" pitchFamily="34" charset="-120"/>
              </a:rPr>
              <a:t>THANK YOU</a:t>
            </a:r>
            <a:endParaRPr lang="en-US" sz="1600" dirty="0"/>
          </a:p>
        </p:txBody>
      </p:sp>
      <p:pic>
        <p:nvPicPr>
          <p:cNvPr id="7" name="Image 4" descr="https://kimi-img.moonshot.cn/pub/slides/slides_tmpl/image/25-09-02-14:58:05-d2r9av9e3tpg8rchuvag.png"/>
          <p:cNvPicPr>
            <a:picLocks noChangeAspect="1"/>
          </p:cNvPicPr>
          <p:nvPr/>
        </p:nvPicPr>
        <p:blipFill>
          <a:blip r:embed="rId7"/>
          <a:stretch>
            <a:fillRect/>
          </a:stretch>
        </p:blipFill>
        <p:spPr>
          <a:xfrm>
            <a:off x="9880600" y="492415"/>
            <a:ext cx="1457326" cy="1457326"/>
          </a:xfrm>
          <a:prstGeom prst="rect">
            <a:avLst/>
          </a:prstGeom>
        </p:spPr>
      </p:pic>
      <p:pic>
        <p:nvPicPr>
          <p:cNvPr id="8" name="Image 5" descr="https://kimi-img.moonshot.cn/pub/slides/slides_tmpl/image/25-09-02-14:58:12-d2r9b11e3tpg8rchv05g.png"/>
          <p:cNvPicPr>
            <a:picLocks noChangeAspect="1"/>
          </p:cNvPicPr>
          <p:nvPr/>
        </p:nvPicPr>
        <p:blipFill>
          <a:blip r:embed="rId8"/>
          <a:stretch>
            <a:fillRect/>
          </a:stretch>
        </p:blipFill>
        <p:spPr>
          <a:xfrm>
            <a:off x="5505016" y="4147867"/>
            <a:ext cx="6403486" cy="615543"/>
          </a:xfrm>
          <a:prstGeom prst="rect">
            <a:avLst/>
          </a:prstGeom>
        </p:spPr>
      </p:pic>
      <p:pic>
        <p:nvPicPr>
          <p:cNvPr id="9" name="Image 6" descr="https://kimi-img.moonshot.cn/pub/slides/slides_tmpl/image/25-09-02-14:58:05-d2r9av9e3tpg8rchuv9g.png"/>
          <p:cNvPicPr>
            <a:picLocks noChangeAspect="1"/>
          </p:cNvPicPr>
          <p:nvPr/>
        </p:nvPicPr>
        <p:blipFill>
          <a:blip r:embed="rId9"/>
          <a:stretch>
            <a:fillRect/>
          </a:stretch>
        </p:blipFill>
        <p:spPr>
          <a:xfrm>
            <a:off x="8746490" y="5040630"/>
            <a:ext cx="2556510" cy="670560"/>
          </a:xfrm>
          <a:prstGeom prst="rect">
            <a:avLst/>
          </a:prstGeom>
        </p:spPr>
      </p:pic>
      <p:pic>
        <p:nvPicPr>
          <p:cNvPr id="10" name="Image 7" descr="https://kimi-img.moonshot.cn/pub/slides/slides_tmpl/image/25-09-02-14:58:05-d2r9av9e3tpg8rchuv9g.png"/>
          <p:cNvPicPr>
            <a:picLocks noChangeAspect="1"/>
          </p:cNvPicPr>
          <p:nvPr/>
        </p:nvPicPr>
        <p:blipFill>
          <a:blip r:embed="rId9"/>
          <a:stretch>
            <a:fillRect/>
          </a:stretch>
        </p:blipFill>
        <p:spPr>
          <a:xfrm>
            <a:off x="5883910" y="5040630"/>
            <a:ext cx="2649220" cy="670560"/>
          </a:xfrm>
          <a:prstGeom prst="rect">
            <a:avLst/>
          </a:prstGeom>
        </p:spPr>
      </p:pic>
      <p:sp>
        <p:nvSpPr>
          <p:cNvPr id="11" name="Shape 1"/>
          <p:cNvSpPr/>
          <p:nvPr/>
        </p:nvSpPr>
        <p:spPr>
          <a:xfrm rot="21420000">
            <a:off x="6049010" y="5257165"/>
            <a:ext cx="345440" cy="337185"/>
          </a:xfrm>
          <a:custGeom>
            <a:avLst/>
            <a:gdLst/>
            <a:ahLst/>
            <a:cxnLst/>
            <a:rect l="l" t="t" r="r" b="b"/>
            <a:pathLst>
              <a:path w="345440" h="337185">
                <a:moveTo>
                  <a:pt x="173709" y="181551"/>
                </a:moveTo>
                <a:cubicBezTo>
                  <a:pt x="287803" y="181551"/>
                  <a:pt x="328526" y="230017"/>
                  <a:pt x="345440" y="280473"/>
                </a:cubicBezTo>
                <a:cubicBezTo>
                  <a:pt x="354963" y="308910"/>
                  <a:pt x="329659" y="337185"/>
                  <a:pt x="294605" y="337185"/>
                </a:cubicBezTo>
                <a:lnTo>
                  <a:pt x="52857" y="337185"/>
                </a:lnTo>
                <a:cubicBezTo>
                  <a:pt x="17804" y="337185"/>
                  <a:pt x="-7501" y="308910"/>
                  <a:pt x="2022" y="280473"/>
                </a:cubicBezTo>
                <a:cubicBezTo>
                  <a:pt x="18891" y="230017"/>
                  <a:pt x="59614" y="181551"/>
                  <a:pt x="173709" y="181551"/>
                </a:cubicBezTo>
                <a:close/>
                <a:moveTo>
                  <a:pt x="173709" y="0"/>
                </a:moveTo>
                <a:cubicBezTo>
                  <a:pt x="224906" y="0"/>
                  <a:pt x="266399" y="37131"/>
                  <a:pt x="266354" y="82996"/>
                </a:cubicBezTo>
                <a:cubicBezTo>
                  <a:pt x="266354" y="128820"/>
                  <a:pt x="224861" y="165992"/>
                  <a:pt x="173709" y="165992"/>
                </a:cubicBezTo>
                <a:cubicBezTo>
                  <a:pt x="122556" y="165992"/>
                  <a:pt x="81063" y="128820"/>
                  <a:pt x="81063" y="82996"/>
                </a:cubicBezTo>
                <a:cubicBezTo>
                  <a:pt x="81063" y="37131"/>
                  <a:pt x="122556" y="0"/>
                  <a:pt x="173709" y="0"/>
                </a:cubicBezTo>
                <a:close/>
              </a:path>
            </a:pathLst>
          </a:custGeom>
          <a:solidFill>
            <a:srgbClr val="000000"/>
          </a:solidFill>
          <a:ln/>
        </p:spPr>
      </p:sp>
      <p:sp>
        <p:nvSpPr>
          <p:cNvPr id="12" name="Text 2"/>
          <p:cNvSpPr/>
          <p:nvPr/>
        </p:nvSpPr>
        <p:spPr>
          <a:xfrm rot="21420000">
            <a:off x="6049010" y="5257165"/>
            <a:ext cx="345440"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3"/>
          <p:cNvSpPr/>
          <p:nvPr/>
        </p:nvSpPr>
        <p:spPr>
          <a:xfrm rot="21360000">
            <a:off x="8877935" y="5248275"/>
            <a:ext cx="390525" cy="337185"/>
          </a:xfrm>
          <a:custGeom>
            <a:avLst/>
            <a:gdLst/>
            <a:ahLst/>
            <a:cxnLst/>
            <a:rect l="l" t="t" r="r" b="b"/>
            <a:pathLst>
              <a:path w="390525" h="337185">
                <a:moveTo>
                  <a:pt x="142998" y="40177"/>
                </a:moveTo>
                <a:lnTo>
                  <a:pt x="248767" y="40177"/>
                </a:lnTo>
                <a:lnTo>
                  <a:pt x="248767" y="66524"/>
                </a:lnTo>
                <a:lnTo>
                  <a:pt x="142998" y="66524"/>
                </a:lnTo>
                <a:close/>
                <a:moveTo>
                  <a:pt x="46434" y="40177"/>
                </a:moveTo>
                <a:lnTo>
                  <a:pt x="103754" y="40177"/>
                </a:lnTo>
                <a:lnTo>
                  <a:pt x="103754" y="66524"/>
                </a:lnTo>
                <a:lnTo>
                  <a:pt x="46434" y="66524"/>
                </a:lnTo>
                <a:cubicBezTo>
                  <a:pt x="36366" y="66524"/>
                  <a:pt x="28228" y="74164"/>
                  <a:pt x="28228" y="83517"/>
                </a:cubicBezTo>
                <a:lnTo>
                  <a:pt x="28228" y="129930"/>
                </a:lnTo>
                <a:lnTo>
                  <a:pt x="362251" y="129930"/>
                </a:lnTo>
                <a:lnTo>
                  <a:pt x="362251" y="83517"/>
                </a:lnTo>
                <a:cubicBezTo>
                  <a:pt x="362251" y="74120"/>
                  <a:pt x="354065" y="66524"/>
                  <a:pt x="344044" y="66524"/>
                </a:cubicBezTo>
                <a:lnTo>
                  <a:pt x="288011" y="66524"/>
                </a:lnTo>
                <a:lnTo>
                  <a:pt x="288011" y="40177"/>
                </a:lnTo>
                <a:lnTo>
                  <a:pt x="344044" y="40177"/>
                </a:lnTo>
                <a:cubicBezTo>
                  <a:pt x="369684" y="40177"/>
                  <a:pt x="390478" y="59586"/>
                  <a:pt x="390525" y="83517"/>
                </a:cubicBezTo>
                <a:lnTo>
                  <a:pt x="390525" y="293846"/>
                </a:lnTo>
                <a:cubicBezTo>
                  <a:pt x="390525" y="317689"/>
                  <a:pt x="369637" y="337185"/>
                  <a:pt x="344091" y="337185"/>
                </a:cubicBezTo>
                <a:lnTo>
                  <a:pt x="46434" y="337185"/>
                </a:lnTo>
                <a:cubicBezTo>
                  <a:pt x="20888" y="337185"/>
                  <a:pt x="0" y="317689"/>
                  <a:pt x="0" y="293846"/>
                </a:cubicBezTo>
                <a:lnTo>
                  <a:pt x="0" y="156276"/>
                </a:lnTo>
                <a:lnTo>
                  <a:pt x="0" y="129930"/>
                </a:lnTo>
                <a:lnTo>
                  <a:pt x="0" y="83517"/>
                </a:lnTo>
                <a:cubicBezTo>
                  <a:pt x="0" y="59586"/>
                  <a:pt x="20794" y="40177"/>
                  <a:pt x="46434" y="40177"/>
                </a:cubicBezTo>
                <a:close/>
                <a:moveTo>
                  <a:pt x="267548" y="0"/>
                </a:moveTo>
                <a:cubicBezTo>
                  <a:pt x="275357" y="0"/>
                  <a:pt x="281661" y="5884"/>
                  <a:pt x="281661" y="13173"/>
                </a:cubicBezTo>
                <a:lnTo>
                  <a:pt x="281661" y="94143"/>
                </a:lnTo>
                <a:cubicBezTo>
                  <a:pt x="281661" y="101432"/>
                  <a:pt x="275357" y="107360"/>
                  <a:pt x="267548" y="107360"/>
                </a:cubicBezTo>
                <a:cubicBezTo>
                  <a:pt x="259738" y="107360"/>
                  <a:pt x="253434" y="101476"/>
                  <a:pt x="253434" y="94187"/>
                </a:cubicBezTo>
                <a:lnTo>
                  <a:pt x="253434" y="13173"/>
                </a:lnTo>
                <a:cubicBezTo>
                  <a:pt x="253434" y="5884"/>
                  <a:pt x="259738" y="0"/>
                  <a:pt x="267548" y="0"/>
                </a:cubicBezTo>
                <a:close/>
                <a:moveTo>
                  <a:pt x="122930" y="0"/>
                </a:moveTo>
                <a:cubicBezTo>
                  <a:pt x="130740" y="0"/>
                  <a:pt x="137043" y="5884"/>
                  <a:pt x="137043" y="13173"/>
                </a:cubicBezTo>
                <a:lnTo>
                  <a:pt x="137043" y="94143"/>
                </a:lnTo>
                <a:cubicBezTo>
                  <a:pt x="137043" y="101432"/>
                  <a:pt x="130740" y="107360"/>
                  <a:pt x="122930" y="107360"/>
                </a:cubicBezTo>
                <a:cubicBezTo>
                  <a:pt x="115120" y="107360"/>
                  <a:pt x="108816" y="101476"/>
                  <a:pt x="108816" y="94187"/>
                </a:cubicBezTo>
                <a:lnTo>
                  <a:pt x="108816" y="13173"/>
                </a:lnTo>
                <a:cubicBezTo>
                  <a:pt x="108816" y="5884"/>
                  <a:pt x="115120" y="0"/>
                  <a:pt x="122930" y="0"/>
                </a:cubicBezTo>
                <a:close/>
              </a:path>
            </a:pathLst>
          </a:custGeom>
          <a:solidFill>
            <a:srgbClr val="000000"/>
          </a:solidFill>
          <a:ln/>
        </p:spPr>
      </p:sp>
      <p:sp>
        <p:nvSpPr>
          <p:cNvPr id="14" name="Text 4"/>
          <p:cNvSpPr/>
          <p:nvPr/>
        </p:nvSpPr>
        <p:spPr>
          <a:xfrm rot="21360000">
            <a:off x="8877935" y="5248275"/>
            <a:ext cx="39052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5"/>
          <p:cNvSpPr/>
          <p:nvPr/>
        </p:nvSpPr>
        <p:spPr>
          <a:xfrm rot="21360000">
            <a:off x="6412230" y="5198745"/>
            <a:ext cx="1828800" cy="340995"/>
          </a:xfrm>
          <a:prstGeom prst="rect">
            <a:avLst/>
          </a:prstGeom>
          <a:noFill/>
          <a:ln/>
        </p:spPr>
        <p:txBody>
          <a:bodyPr wrap="square" lIns="91440" tIns="45720" rIns="91440" bIns="45720" rtlCol="0" anchor="t"/>
          <a:lstStyle/>
          <a:p>
            <a:pPr algn="just">
              <a:lnSpc>
                <a:spcPct val="100000"/>
              </a:lnSpc>
            </a:pPr>
            <a:r>
              <a:rPr lang="en-US" sz="1600" dirty="0">
                <a:solidFill>
                  <a:srgbClr val="0D0D0D"/>
                </a:solidFill>
                <a:latin typeface="MiSans" pitchFamily="34" charset="0"/>
                <a:ea typeface="MiSans" pitchFamily="34" charset="-122"/>
                <a:cs typeface="MiSans" pitchFamily="34" charset="-120"/>
              </a:rPr>
              <a:t>Sean Wong</a:t>
            </a:r>
            <a:endParaRPr lang="en-US" sz="1600" dirty="0"/>
          </a:p>
        </p:txBody>
      </p:sp>
      <p:sp>
        <p:nvSpPr>
          <p:cNvPr id="16" name="Text 6"/>
          <p:cNvSpPr/>
          <p:nvPr/>
        </p:nvSpPr>
        <p:spPr>
          <a:xfrm rot="21360000">
            <a:off x="9320530" y="5200015"/>
            <a:ext cx="1899920" cy="328930"/>
          </a:xfrm>
          <a:prstGeom prst="rect">
            <a:avLst/>
          </a:prstGeom>
          <a:noFill/>
          <a:ln/>
        </p:spPr>
        <p:txBody>
          <a:bodyPr wrap="square" lIns="91440" tIns="45720" rIns="91440" bIns="45720" rtlCol="0" anchor="t"/>
          <a:lstStyle/>
          <a:p>
            <a:pPr algn="just">
              <a:lnSpc>
                <a:spcPct val="100000"/>
              </a:lnSpc>
            </a:pPr>
            <a:r>
              <a:rPr lang="en-US" sz="1600" dirty="0">
                <a:solidFill>
                  <a:srgbClr val="0D0D0D"/>
                </a:solidFill>
                <a:latin typeface="MiSans" pitchFamily="34" charset="0"/>
                <a:ea typeface="MiSans" pitchFamily="34" charset="-122"/>
                <a:cs typeface="MiSans" pitchFamily="34" charset="-120"/>
              </a:rPr>
              <a:t>2025/08/01</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The Suitability Lens</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6-d2r9b21e3tpg8rchv0tg.jpeg"/>
          <p:cNvPicPr>
            <a:picLocks noChangeAspect="1"/>
          </p:cNvPicPr>
          <p:nvPr/>
        </p:nvPicPr>
        <p:blipFill>
          <a:blip r:embed="rId3"/>
          <a:stretch>
            <a:fillRect/>
          </a:stretch>
        </p:blipFill>
        <p:spPr>
          <a:xfrm>
            <a:off x="0" y="17060"/>
            <a:ext cx="12192000" cy="6823880"/>
          </a:xfrm>
          <a:prstGeom prst="rect">
            <a:avLst/>
          </a:prstGeom>
        </p:spPr>
      </p:pic>
      <p:pic>
        <p:nvPicPr>
          <p:cNvPr id="3" name="Image 1" descr="https://kimi-img.moonshot.cn/pub/slides/slides_tmpl/image/25-09-02-14:58:16-d2r9b21e3tpg8rchv0sg.jpeg"/>
          <p:cNvPicPr>
            <a:picLocks noChangeAspect="1"/>
          </p:cNvPicPr>
          <p:nvPr/>
        </p:nvPicPr>
        <p:blipFill>
          <a:blip r:embed="rId4"/>
          <a:stretch>
            <a:fillRect/>
          </a:stretch>
        </p:blipFill>
        <p:spPr>
          <a:xfrm>
            <a:off x="807305" y="1619541"/>
            <a:ext cx="3365284" cy="4840644"/>
          </a:xfrm>
          <a:prstGeom prst="rect">
            <a:avLst/>
          </a:prstGeom>
        </p:spPr>
      </p:pic>
      <p:pic>
        <p:nvPicPr>
          <p:cNvPr id="4" name="Image 2" descr="https://kimi-img.moonshot.cn/pub/slides/slides_tmpl/image/25-09-02-14:58:16-d2r9b21e3tpg8rchv0sg.jpeg"/>
          <p:cNvPicPr>
            <a:picLocks noChangeAspect="1"/>
          </p:cNvPicPr>
          <p:nvPr/>
        </p:nvPicPr>
        <p:blipFill>
          <a:blip r:embed="rId4"/>
          <a:stretch>
            <a:fillRect/>
          </a:stretch>
        </p:blipFill>
        <p:spPr>
          <a:xfrm>
            <a:off x="8120408" y="1619541"/>
            <a:ext cx="3365284" cy="4840644"/>
          </a:xfrm>
          <a:prstGeom prst="rect">
            <a:avLst/>
          </a:prstGeom>
        </p:spPr>
      </p:pic>
      <p:pic>
        <p:nvPicPr>
          <p:cNvPr id="5" name="Image 3" descr="https://kimi-img.moonshot.cn/pub/slides/slides_tmpl/image/25-09-02-14:58:16-d2r9b21e3tpg8rchv0t0.jpeg"/>
          <p:cNvPicPr>
            <a:picLocks noChangeAspect="1"/>
          </p:cNvPicPr>
          <p:nvPr/>
        </p:nvPicPr>
        <p:blipFill>
          <a:blip r:embed="rId5"/>
          <a:stretch>
            <a:fillRect/>
          </a:stretch>
        </p:blipFill>
        <p:spPr>
          <a:xfrm>
            <a:off x="4413358" y="1619541"/>
            <a:ext cx="3365284" cy="4840644"/>
          </a:xfrm>
          <a:prstGeom prst="rect">
            <a:avLst/>
          </a:prstGeom>
        </p:spPr>
      </p:pic>
      <p:sp>
        <p:nvSpPr>
          <p:cNvPr id="6" name="Text 0"/>
          <p:cNvSpPr/>
          <p:nvPr/>
        </p:nvSpPr>
        <p:spPr>
          <a:xfrm>
            <a:off x="542290" y="802005"/>
            <a:ext cx="1058164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Decide When AI Adds Value</a:t>
            </a:r>
            <a:endParaRPr lang="en-US" sz="1600" dirty="0"/>
          </a:p>
        </p:txBody>
      </p:sp>
      <p:pic>
        <p:nvPicPr>
          <p:cNvPr id="7" name="Image 4" descr="https://kimi-img.moonshot.cn/pub/slides/slides_tmpl/image/25-09-02-14:58:10-d2r9b0he3tpg8rchv00g.png"/>
          <p:cNvPicPr>
            <a:picLocks noChangeAspect="1"/>
          </p:cNvPicPr>
          <p:nvPr/>
        </p:nvPicPr>
        <p:blipFill>
          <a:blip r:embed="rId6"/>
          <a:stretch>
            <a:fillRect/>
          </a:stretch>
        </p:blipFill>
        <p:spPr>
          <a:xfrm rot="16680000">
            <a:off x="625943" y="-292917"/>
            <a:ext cx="410596" cy="1637554"/>
          </a:xfrm>
          <a:prstGeom prst="rect">
            <a:avLst/>
          </a:prstGeom>
        </p:spPr>
      </p:pic>
      <p:pic>
        <p:nvPicPr>
          <p:cNvPr id="8" name="Image 5" descr="https://kimi-img.moonshot.cn/pub/slides/slides_tmpl/image/25-09-02-14:58:17-d2r9b29e3tpg8rchv0u0.png"/>
          <p:cNvPicPr>
            <a:picLocks noChangeAspect="1"/>
          </p:cNvPicPr>
          <p:nvPr/>
        </p:nvPicPr>
        <p:blipFill>
          <a:blip r:embed="rId7"/>
          <a:srcRect t="31211" b="31211"/>
          <a:stretch/>
        </p:blipFill>
        <p:spPr>
          <a:xfrm>
            <a:off x="834067" y="1648116"/>
            <a:ext cx="3322898" cy="1243938"/>
          </a:xfrm>
          <a:prstGeom prst="rect">
            <a:avLst/>
          </a:prstGeom>
        </p:spPr>
      </p:pic>
      <p:pic>
        <p:nvPicPr>
          <p:cNvPr id="9" name="Image 6" descr="https://kimi-img.moonshot.cn/pub/slides/slides_tmpl/image/25-09-02-14:58:17-d2r9b29e3tpg8rchv0ug.png"/>
          <p:cNvPicPr>
            <a:picLocks noChangeAspect="1"/>
          </p:cNvPicPr>
          <p:nvPr/>
        </p:nvPicPr>
        <p:blipFill>
          <a:blip r:embed="rId8"/>
          <a:srcRect t="31282" b="31282"/>
          <a:stretch/>
        </p:blipFill>
        <p:spPr>
          <a:xfrm>
            <a:off x="4437595" y="1648116"/>
            <a:ext cx="3322898" cy="1243938"/>
          </a:xfrm>
          <a:prstGeom prst="rect">
            <a:avLst/>
          </a:prstGeom>
        </p:spPr>
      </p:pic>
      <p:pic>
        <p:nvPicPr>
          <p:cNvPr id="10" name="Image 7" descr="https://kimi-img.moonshot.cn/pub/slides/slides_tmpl/image/25-09-02-14:58:17-d2r9b29e3tpg8rchv0v0.png"/>
          <p:cNvPicPr>
            <a:picLocks noChangeAspect="1"/>
          </p:cNvPicPr>
          <p:nvPr/>
        </p:nvPicPr>
        <p:blipFill>
          <a:blip r:embed="rId9"/>
          <a:srcRect t="31282" b="31282"/>
          <a:stretch/>
        </p:blipFill>
        <p:spPr>
          <a:xfrm>
            <a:off x="8149964" y="1648116"/>
            <a:ext cx="3322898" cy="1243938"/>
          </a:xfrm>
          <a:prstGeom prst="rect">
            <a:avLst/>
          </a:prstGeom>
        </p:spPr>
      </p:pic>
      <p:sp>
        <p:nvSpPr>
          <p:cNvPr id="11" name="Text 1"/>
          <p:cNvSpPr/>
          <p:nvPr/>
        </p:nvSpPr>
        <p:spPr>
          <a:xfrm>
            <a:off x="1115467" y="3057723"/>
            <a:ext cx="2172166"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Four-Criteria Filter</a:t>
            </a:r>
            <a:endParaRPr lang="en-US" sz="1600" dirty="0"/>
          </a:p>
        </p:txBody>
      </p:sp>
      <p:sp>
        <p:nvSpPr>
          <p:cNvPr id="12" name="Text 2"/>
          <p:cNvSpPr/>
          <p:nvPr/>
        </p:nvSpPr>
        <p:spPr>
          <a:xfrm>
            <a:off x="1031848" y="3641704"/>
            <a:ext cx="2859341" cy="256004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To determine if AI can enhance training tasks, apply a four-criteria filter: repetition, data volume, error risk, and urgency. Tasks scoring high on these criteria are prime candidates for AI automation, ensuring genuine efficiency gains.</a:t>
            </a:r>
            <a:endParaRPr lang="en-US" sz="1600" dirty="0"/>
          </a:p>
        </p:txBody>
      </p:sp>
      <p:sp>
        <p:nvSpPr>
          <p:cNvPr id="13" name="Text 3"/>
          <p:cNvSpPr/>
          <p:nvPr/>
        </p:nvSpPr>
        <p:spPr>
          <a:xfrm>
            <a:off x="4718995" y="3057723"/>
            <a:ext cx="2172166"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Efficiency Gains</a:t>
            </a:r>
            <a:endParaRPr lang="en-US" sz="1600" dirty="0"/>
          </a:p>
        </p:txBody>
      </p:sp>
      <p:sp>
        <p:nvSpPr>
          <p:cNvPr id="14" name="Text 4"/>
          <p:cNvSpPr/>
          <p:nvPr/>
        </p:nvSpPr>
        <p:spPr>
          <a:xfrm>
            <a:off x="4635376" y="3641704"/>
            <a:ext cx="2859341" cy="256004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By focusing on tasks that meet these criteria, trainers can save time and effort, allowing them to invest in more strategic and interactive aspects of training. This approach ensures that AI implementation is both effective and meaningful.</a:t>
            </a:r>
            <a:endParaRPr lang="en-US" sz="1600" dirty="0"/>
          </a:p>
        </p:txBody>
      </p:sp>
      <p:sp>
        <p:nvSpPr>
          <p:cNvPr id="15" name="Text 5"/>
          <p:cNvSpPr/>
          <p:nvPr/>
        </p:nvSpPr>
        <p:spPr>
          <a:xfrm>
            <a:off x="8431364" y="3057723"/>
            <a:ext cx="2172166"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Human Oversight</a:t>
            </a:r>
            <a:endParaRPr lang="en-US" sz="1600" dirty="0"/>
          </a:p>
        </p:txBody>
      </p:sp>
      <p:sp>
        <p:nvSpPr>
          <p:cNvPr id="16" name="Text 6"/>
          <p:cNvSpPr/>
          <p:nvPr/>
        </p:nvSpPr>
        <p:spPr>
          <a:xfrm>
            <a:off x="8347745" y="3641704"/>
            <a:ext cx="2859341"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While AI excels at automating repetitive and data-intensive tasks, human expertise is crucial for validating AI-generated content to ensure relevance, accuracy, and alignment with learner needs.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4-d2r9b1he3tpg8rchv0jg.jpeg"/>
          <p:cNvPicPr>
            <a:picLocks noChangeAspect="1"/>
          </p:cNvPicPr>
          <p:nvPr/>
        </p:nvPicPr>
        <p:blipFill>
          <a:blip r:embed="rId3"/>
          <a:stretch>
            <a:fillRect/>
          </a:stretch>
        </p:blipFill>
        <p:spPr>
          <a:xfrm>
            <a:off x="-1" y="2279508"/>
            <a:ext cx="12192002" cy="3499407"/>
          </a:xfrm>
          <a:prstGeom prst="rect">
            <a:avLst/>
          </a:prstGeom>
        </p:spPr>
      </p:pic>
      <p:sp>
        <p:nvSpPr>
          <p:cNvPr id="3" name="Text 0"/>
          <p:cNvSpPr/>
          <p:nvPr/>
        </p:nvSpPr>
        <p:spPr>
          <a:xfrm>
            <a:off x="542215" y="867447"/>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Matrix Snapshot of Training Tasks</a:t>
            </a:r>
            <a:endParaRPr lang="en-US" sz="1600" dirty="0"/>
          </a:p>
        </p:txBody>
      </p:sp>
      <p:pic>
        <p:nvPicPr>
          <p:cNvPr id="4" name="Image 1" descr="https://kimi-img.moonshot.cn/pub/slides/slides_tmpl/image/25-09-02-14:58:10-d2r9b0he3tpg8rchv00g.png"/>
          <p:cNvPicPr>
            <a:picLocks noChangeAspect="1"/>
          </p:cNvPicPr>
          <p:nvPr/>
        </p:nvPicPr>
        <p:blipFill>
          <a:blip r:embed="rId4"/>
          <a:stretch>
            <a:fillRect/>
          </a:stretch>
        </p:blipFill>
        <p:spPr>
          <a:xfrm rot="16680000">
            <a:off x="625943" y="-292917"/>
            <a:ext cx="410596" cy="1637554"/>
          </a:xfrm>
          <a:prstGeom prst="rect">
            <a:avLst/>
          </a:prstGeom>
        </p:spPr>
      </p:pic>
      <p:pic>
        <p:nvPicPr>
          <p:cNvPr id="5" name="Image 2" descr="https://kimi-img.moonshot.cn/pub/slides/slides_tmpl/image/25-09-02-14:58:14-d2r9b1he3tpg8rchv0k0.jpeg"/>
          <p:cNvPicPr>
            <a:picLocks noChangeAspect="1"/>
          </p:cNvPicPr>
          <p:nvPr/>
        </p:nvPicPr>
        <p:blipFill>
          <a:blip r:embed="rId5"/>
          <a:stretch>
            <a:fillRect/>
          </a:stretch>
        </p:blipFill>
        <p:spPr>
          <a:xfrm>
            <a:off x="4413358" y="1939379"/>
            <a:ext cx="3365284" cy="4298053"/>
          </a:xfrm>
          <a:prstGeom prst="rect">
            <a:avLst/>
          </a:prstGeom>
        </p:spPr>
      </p:pic>
      <p:pic>
        <p:nvPicPr>
          <p:cNvPr id="6" name="Image 3" descr="https://kimi-img.moonshot.cn/pub/slides/slides_tmpl/image/25-09-02-14:58:14-d2r9b1he3tpg8rchv0kg.jpeg"/>
          <p:cNvPicPr>
            <a:picLocks noChangeAspect="1"/>
          </p:cNvPicPr>
          <p:nvPr/>
        </p:nvPicPr>
        <p:blipFill>
          <a:blip r:embed="rId6"/>
          <a:stretch>
            <a:fillRect/>
          </a:stretch>
        </p:blipFill>
        <p:spPr>
          <a:xfrm>
            <a:off x="829551" y="1939379"/>
            <a:ext cx="3365284" cy="4298053"/>
          </a:xfrm>
          <a:prstGeom prst="rect">
            <a:avLst/>
          </a:prstGeom>
        </p:spPr>
      </p:pic>
      <p:pic>
        <p:nvPicPr>
          <p:cNvPr id="7" name="Image 4" descr="https://kimi-img.moonshot.cn/pub/slides/slides_tmpl/image/25-09-02-14:58:06-d2r9avhe3tpg8rchuvf0.png"/>
          <p:cNvPicPr>
            <a:picLocks noChangeAspect="1"/>
          </p:cNvPicPr>
          <p:nvPr/>
        </p:nvPicPr>
        <p:blipFill>
          <a:blip r:embed="rId7"/>
          <a:stretch>
            <a:fillRect/>
          </a:stretch>
        </p:blipFill>
        <p:spPr>
          <a:xfrm rot="1920000">
            <a:off x="8945921" y="522849"/>
            <a:ext cx="950018" cy="950018"/>
          </a:xfrm>
          <a:prstGeom prst="rect">
            <a:avLst/>
          </a:prstGeom>
        </p:spPr>
      </p:pic>
      <p:pic>
        <p:nvPicPr>
          <p:cNvPr id="8" name="Image 5" descr="https://kimi-img.moonshot.cn/pub/slides/slides_tmpl/image/25-09-02-14:58:06-d2r9avhe3tpg8rchuvf0.png"/>
          <p:cNvPicPr>
            <a:picLocks noChangeAspect="1"/>
          </p:cNvPicPr>
          <p:nvPr/>
        </p:nvPicPr>
        <p:blipFill>
          <a:blip r:embed="rId7"/>
          <a:stretch>
            <a:fillRect/>
          </a:stretch>
        </p:blipFill>
        <p:spPr>
          <a:xfrm rot="1920000">
            <a:off x="10119629" y="522849"/>
            <a:ext cx="950018" cy="950018"/>
          </a:xfrm>
          <a:prstGeom prst="rect">
            <a:avLst/>
          </a:prstGeom>
        </p:spPr>
      </p:pic>
      <p:pic>
        <p:nvPicPr>
          <p:cNvPr id="9" name="Image 6" descr="https://kimi-img.moonshot.cn/pub/slides/slides_tmpl/image/25-09-02-14:58:06-d2r9avhe3tpg8rchuvf0.png"/>
          <p:cNvPicPr>
            <a:picLocks noChangeAspect="1"/>
          </p:cNvPicPr>
          <p:nvPr/>
        </p:nvPicPr>
        <p:blipFill>
          <a:blip r:embed="rId7"/>
          <a:stretch>
            <a:fillRect/>
          </a:stretch>
        </p:blipFill>
        <p:spPr>
          <a:xfrm rot="1920000">
            <a:off x="7772214" y="522848"/>
            <a:ext cx="950018" cy="950018"/>
          </a:xfrm>
          <a:prstGeom prst="rect">
            <a:avLst/>
          </a:prstGeom>
        </p:spPr>
      </p:pic>
      <p:pic>
        <p:nvPicPr>
          <p:cNvPr id="10" name="Image 7" descr="https://kimi-img.moonshot.cn/pub/slides/slides_tmpl/image/25-09-02-14:58:12-d2r9b11e3tpg8rchv05g.png"/>
          <p:cNvPicPr>
            <a:picLocks noChangeAspect="1"/>
          </p:cNvPicPr>
          <p:nvPr/>
        </p:nvPicPr>
        <p:blipFill>
          <a:blip r:embed="rId8"/>
          <a:stretch>
            <a:fillRect/>
          </a:stretch>
        </p:blipFill>
        <p:spPr>
          <a:xfrm>
            <a:off x="831241" y="5858781"/>
            <a:ext cx="8071452" cy="458517"/>
          </a:xfrm>
          <a:prstGeom prst="rect">
            <a:avLst/>
          </a:prstGeom>
        </p:spPr>
      </p:pic>
      <p:pic>
        <p:nvPicPr>
          <p:cNvPr id="11" name="Image 8" descr="https://kimi-img.moonshot.cn/pub/slides/slides_tmpl/image/25-09-02-14:58:15-d2r9b1pe3tpg8rchv0mg.png"/>
          <p:cNvPicPr>
            <a:picLocks noChangeAspect="1"/>
          </p:cNvPicPr>
          <p:nvPr/>
        </p:nvPicPr>
        <p:blipFill>
          <a:blip r:embed="rId9"/>
          <a:stretch>
            <a:fillRect/>
          </a:stretch>
        </p:blipFill>
        <p:spPr>
          <a:xfrm>
            <a:off x="7984465" y="1902800"/>
            <a:ext cx="3511600" cy="4334632"/>
          </a:xfrm>
          <a:prstGeom prst="rect">
            <a:avLst/>
          </a:prstGeom>
        </p:spPr>
      </p:pic>
      <p:sp>
        <p:nvSpPr>
          <p:cNvPr id="12" name="Text 1"/>
          <p:cNvSpPr/>
          <p:nvPr/>
        </p:nvSpPr>
        <p:spPr>
          <a:xfrm>
            <a:off x="1096645" y="2470150"/>
            <a:ext cx="277876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Task Suitability Matrix</a:t>
            </a:r>
            <a:endParaRPr lang="en-US" sz="1600" dirty="0"/>
          </a:p>
        </p:txBody>
      </p:sp>
      <p:sp>
        <p:nvSpPr>
          <p:cNvPr id="13" name="Text 2"/>
          <p:cNvSpPr/>
          <p:nvPr/>
        </p:nvSpPr>
        <p:spPr>
          <a:xfrm>
            <a:off x="1015973" y="3217432"/>
            <a:ext cx="2859341" cy="28801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The matrix evaluates training tasks like lesson planning, quiz writing, progress tracking, simulations, and personalized learning paths against the four criteria. High ratings indicate AI readiness, while lower scores highlight the need for human oversight.</a:t>
            </a:r>
            <a:endParaRPr lang="en-US" sz="1600" dirty="0"/>
          </a:p>
        </p:txBody>
      </p:sp>
      <p:sp>
        <p:nvSpPr>
          <p:cNvPr id="14" name="Text 3"/>
          <p:cNvSpPr/>
          <p:nvPr/>
        </p:nvSpPr>
        <p:spPr>
          <a:xfrm>
            <a:off x="4761230" y="2470150"/>
            <a:ext cx="277876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Balancing AI and Human Effort</a:t>
            </a:r>
            <a:endParaRPr lang="en-US" sz="1600" dirty="0"/>
          </a:p>
        </p:txBody>
      </p:sp>
      <p:sp>
        <p:nvSpPr>
          <p:cNvPr id="15" name="Text 4"/>
          <p:cNvSpPr/>
          <p:nvPr/>
        </p:nvSpPr>
        <p:spPr>
          <a:xfrm>
            <a:off x="4680715" y="3217432"/>
            <a:ext cx="2859341"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This matrix helps trainers identify which tasks can be efficiently automated with AI and where human expertise is essential, ensuring a balanced approach to training design and delivery.</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Plan &amp; Create Content</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8-d2r9b2he3tpg8rchv110.jpg"/>
          <p:cNvPicPr>
            <a:picLocks noChangeAspect="1"/>
          </p:cNvPicPr>
          <p:nvPr/>
        </p:nvPicPr>
        <p:blipFill>
          <a:blip r:embed="rId3"/>
          <a:srcRect t="42975" b="42975"/>
          <a:stretch/>
        </p:blipFill>
        <p:spPr>
          <a:xfrm>
            <a:off x="0" y="5145687"/>
            <a:ext cx="12192000" cy="1713021"/>
          </a:xfrm>
          <a:prstGeom prst="rect">
            <a:avLst/>
          </a:prstGeom>
        </p:spPr>
      </p:pic>
      <p:pic>
        <p:nvPicPr>
          <p:cNvPr id="3" name="Image 1" descr="https://kimi-img.moonshot.cn/pub/slides/slides_tmpl/image/25-09-02-14:58:22-d2r9b3he3tpg8rchv1ag.jpeg"/>
          <p:cNvPicPr>
            <a:picLocks noChangeAspect="1"/>
          </p:cNvPicPr>
          <p:nvPr/>
        </p:nvPicPr>
        <p:blipFill>
          <a:blip r:embed="rId4"/>
          <a:stretch>
            <a:fillRect/>
          </a:stretch>
        </p:blipFill>
        <p:spPr>
          <a:xfrm>
            <a:off x="0" y="5155114"/>
            <a:ext cx="12192000" cy="1712975"/>
          </a:xfrm>
          <a:prstGeom prst="rect">
            <a:avLst/>
          </a:prstGeom>
        </p:spPr>
      </p:pic>
      <p:pic>
        <p:nvPicPr>
          <p:cNvPr id="4" name="Image 2" descr="https://kimi-img.moonshot.cn/pub/slides/slides_tmpl/image/25-09-02-14:58:22-d2r9b3he3tpg8rchv1b0.jpg"/>
          <p:cNvPicPr>
            <a:picLocks noChangeAspect="1"/>
          </p:cNvPicPr>
          <p:nvPr/>
        </p:nvPicPr>
        <p:blipFill>
          <a:blip r:embed="rId5"/>
          <a:stretch>
            <a:fillRect/>
          </a:stretch>
        </p:blipFill>
        <p:spPr>
          <a:xfrm>
            <a:off x="8908308" y="1715570"/>
            <a:ext cx="2591025" cy="4554107"/>
          </a:xfrm>
          <a:prstGeom prst="rect">
            <a:avLst/>
          </a:prstGeom>
        </p:spPr>
      </p:pic>
      <p:pic>
        <p:nvPicPr>
          <p:cNvPr id="5" name="Image 3" descr="https://kimi-img.moonshot.cn/pub/slides/slides_tmpl/image/25-09-02-14:58:22-d2r9b3he3tpg8rchv1c0.jpg"/>
          <p:cNvPicPr>
            <a:picLocks noChangeAspect="1"/>
          </p:cNvPicPr>
          <p:nvPr/>
        </p:nvPicPr>
        <p:blipFill>
          <a:blip r:embed="rId6"/>
          <a:stretch>
            <a:fillRect/>
          </a:stretch>
        </p:blipFill>
        <p:spPr>
          <a:xfrm>
            <a:off x="6193572" y="1704684"/>
            <a:ext cx="2591025" cy="4554107"/>
          </a:xfrm>
          <a:prstGeom prst="rect">
            <a:avLst/>
          </a:prstGeom>
        </p:spPr>
      </p:pic>
      <p:pic>
        <p:nvPicPr>
          <p:cNvPr id="6" name="Image 4" descr="https://kimi-img.moonshot.cn/pub/slides/slides_tmpl/image/25-09-02-14:58:22-d2r9b3he3tpg8rchv1b0.jpg"/>
          <p:cNvPicPr>
            <a:picLocks noChangeAspect="1"/>
          </p:cNvPicPr>
          <p:nvPr/>
        </p:nvPicPr>
        <p:blipFill>
          <a:blip r:embed="rId5"/>
          <a:stretch>
            <a:fillRect/>
          </a:stretch>
        </p:blipFill>
        <p:spPr>
          <a:xfrm>
            <a:off x="3478836" y="1715570"/>
            <a:ext cx="2591025" cy="4554107"/>
          </a:xfrm>
          <a:prstGeom prst="rect">
            <a:avLst/>
          </a:prstGeom>
        </p:spPr>
      </p:pic>
      <p:pic>
        <p:nvPicPr>
          <p:cNvPr id="7" name="Image 5" descr="https://kimi-img.moonshot.cn/pub/slides/slides_tmpl/image/25-09-02-14:58:22-d2r9b3he3tpg8rchv1c0.jpg"/>
          <p:cNvPicPr>
            <a:picLocks noChangeAspect="1"/>
          </p:cNvPicPr>
          <p:nvPr/>
        </p:nvPicPr>
        <p:blipFill>
          <a:blip r:embed="rId6"/>
          <a:stretch>
            <a:fillRect/>
          </a:stretch>
        </p:blipFill>
        <p:spPr>
          <a:xfrm>
            <a:off x="764100" y="1704684"/>
            <a:ext cx="2591025" cy="4554107"/>
          </a:xfrm>
          <a:prstGeom prst="rect">
            <a:avLst/>
          </a:prstGeom>
        </p:spPr>
      </p:pic>
      <p:sp>
        <p:nvSpPr>
          <p:cNvPr id="8" name="Text 0"/>
          <p:cNvSpPr/>
          <p:nvPr/>
        </p:nvSpPr>
        <p:spPr>
          <a:xfrm>
            <a:off x="542215" y="7896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AI Lesson Planning Workflows</a:t>
            </a:r>
            <a:endParaRPr lang="en-US" sz="1600" dirty="0"/>
          </a:p>
        </p:txBody>
      </p:sp>
      <p:pic>
        <p:nvPicPr>
          <p:cNvPr id="9" name="Image 6" descr="https://kimi-img.moonshot.cn/pub/slides/slides_tmpl/image/25-09-02-14:58:10-d2r9b0he3tpg8rchv00g.png"/>
          <p:cNvPicPr>
            <a:picLocks noChangeAspect="1"/>
          </p:cNvPicPr>
          <p:nvPr/>
        </p:nvPicPr>
        <p:blipFill>
          <a:blip r:embed="rId7"/>
          <a:stretch>
            <a:fillRect/>
          </a:stretch>
        </p:blipFill>
        <p:spPr>
          <a:xfrm rot="16680000">
            <a:off x="625943" y="-292917"/>
            <a:ext cx="410596" cy="1637554"/>
          </a:xfrm>
          <a:prstGeom prst="rect">
            <a:avLst/>
          </a:prstGeom>
        </p:spPr>
      </p:pic>
      <p:pic>
        <p:nvPicPr>
          <p:cNvPr id="10" name="Image 7" descr="https://kimi-img.moonshot.cn/pub/slides/slides_tmpl/image/25-09-02-14:58:15-d2r9b1pe3tpg8rchv0o0.png"/>
          <p:cNvPicPr>
            <a:picLocks noChangeAspect="1"/>
          </p:cNvPicPr>
          <p:nvPr/>
        </p:nvPicPr>
        <p:blipFill>
          <a:blip r:embed="rId8"/>
          <a:stretch>
            <a:fillRect/>
          </a:stretch>
        </p:blipFill>
        <p:spPr>
          <a:xfrm rot="9000000">
            <a:off x="7804011" y="269135"/>
            <a:ext cx="1978760" cy="972611"/>
          </a:xfrm>
          <a:prstGeom prst="rect">
            <a:avLst/>
          </a:prstGeom>
        </p:spPr>
      </p:pic>
      <p:pic>
        <p:nvPicPr>
          <p:cNvPr id="11" name="Image 8" descr="https://kimi-img.moonshot.cn/pub/slides/slides_tmpl/image/25-09-02-14:58:07-d2r9avpe3tpg8rchuvlg.png"/>
          <p:cNvPicPr>
            <a:picLocks noChangeAspect="1"/>
          </p:cNvPicPr>
          <p:nvPr/>
        </p:nvPicPr>
        <p:blipFill>
          <a:blip r:embed="rId9"/>
          <a:srcRect t="21" b="21"/>
          <a:stretch/>
        </p:blipFill>
        <p:spPr>
          <a:xfrm>
            <a:off x="10028555" y="562610"/>
            <a:ext cx="1480820" cy="1480820"/>
          </a:xfrm>
          <a:prstGeom prst="rect">
            <a:avLst/>
          </a:prstGeom>
        </p:spPr>
      </p:pic>
      <p:sp>
        <p:nvSpPr>
          <p:cNvPr id="12" name="Text 1"/>
          <p:cNvSpPr/>
          <p:nvPr/>
        </p:nvSpPr>
        <p:spPr>
          <a:xfrm rot="2280000">
            <a:off x="10264775" y="1149350"/>
            <a:ext cx="1021080" cy="339090"/>
          </a:xfrm>
          <a:prstGeom prst="rect">
            <a:avLst/>
          </a:prstGeom>
          <a:noFill/>
          <a:ln/>
        </p:spPr>
        <p:txBody>
          <a:bodyPr wrap="square" lIns="0" tIns="0" rIns="0" bIns="0" rtlCol="0" anchor="t"/>
          <a:lstStyle/>
          <a:p>
            <a:pPr algn="ctr">
              <a:lnSpc>
                <a:spcPct val="100000"/>
              </a:lnSpc>
            </a:pPr>
            <a:r>
              <a:rPr lang="en-US" sz="1800" dirty="0">
                <a:solidFill>
                  <a:srgbClr val="000000"/>
                </a:solidFill>
                <a:latin typeface="MiSans" pitchFamily="34" charset="0"/>
                <a:ea typeface="MiSans" pitchFamily="34" charset="-122"/>
                <a:cs typeface="MiSans" pitchFamily="34" charset="-120"/>
              </a:rPr>
              <a:t>Details</a:t>
            </a:r>
            <a:endParaRPr lang="en-US" sz="1600" dirty="0"/>
          </a:p>
        </p:txBody>
      </p:sp>
      <p:sp>
        <p:nvSpPr>
          <p:cNvPr id="13" name="Text 2"/>
          <p:cNvSpPr/>
          <p:nvPr/>
        </p:nvSpPr>
        <p:spPr>
          <a:xfrm>
            <a:off x="1005900" y="2159851"/>
            <a:ext cx="2073657" cy="597892"/>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AI Tools for Lesson Planning</a:t>
            </a:r>
            <a:endParaRPr lang="en-US" sz="1600" dirty="0"/>
          </a:p>
        </p:txBody>
      </p:sp>
      <p:sp>
        <p:nvSpPr>
          <p:cNvPr id="14" name="Text 3"/>
          <p:cNvSpPr/>
          <p:nvPr/>
        </p:nvSpPr>
        <p:spPr>
          <a:xfrm>
            <a:off x="926125" y="2735530"/>
            <a:ext cx="2278892" cy="28801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Tools like ChatGPT, Canva AI, and Scribe AI can transform learning objectives into detailed lesson plans, activity banks, and differentiated pathways in minutes, significantly speeding up the planning process.</a:t>
            </a:r>
            <a:endParaRPr lang="en-US" sz="1600" dirty="0"/>
          </a:p>
        </p:txBody>
      </p:sp>
      <p:sp>
        <p:nvSpPr>
          <p:cNvPr id="15" name="Text 4"/>
          <p:cNvSpPr/>
          <p:nvPr/>
        </p:nvSpPr>
        <p:spPr>
          <a:xfrm>
            <a:off x="3711192" y="2159851"/>
            <a:ext cx="2073657" cy="597892"/>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Customization and Validation</a:t>
            </a:r>
            <a:endParaRPr lang="en-US" sz="1600" dirty="0"/>
          </a:p>
        </p:txBody>
      </p:sp>
      <p:sp>
        <p:nvSpPr>
          <p:cNvPr id="16" name="Text 5"/>
          <p:cNvSpPr/>
          <p:nvPr/>
        </p:nvSpPr>
        <p:spPr>
          <a:xfrm>
            <a:off x="3631417" y="2735530"/>
            <a:ext cx="2278892" cy="320000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Trainers must review AI-generated lesson plans to ensure they align with the audience's context, culture, and cognitive level. This step is crucial for maintaining the relevance and effectiveness of the content.</a:t>
            </a:r>
            <a:endParaRPr lang="en-US" sz="1600" dirty="0"/>
          </a:p>
        </p:txBody>
      </p:sp>
      <p:sp>
        <p:nvSpPr>
          <p:cNvPr id="17" name="Text 6"/>
          <p:cNvSpPr/>
          <p:nvPr/>
        </p:nvSpPr>
        <p:spPr>
          <a:xfrm>
            <a:off x="6416484" y="2159851"/>
            <a:ext cx="207365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Efficiency Gains</a:t>
            </a:r>
            <a:endParaRPr lang="en-US" sz="1600" dirty="0"/>
          </a:p>
        </p:txBody>
      </p:sp>
      <p:sp>
        <p:nvSpPr>
          <p:cNvPr id="18" name="Text 7"/>
          <p:cNvSpPr/>
          <p:nvPr/>
        </p:nvSpPr>
        <p:spPr>
          <a:xfrm>
            <a:off x="6336709" y="2735530"/>
            <a:ext cx="2278892"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By leveraging AI for lesson planning, trainers can save time and focus on more strategic aspects of training, such as learner engagement and pedagogical design.</a:t>
            </a:r>
            <a:endParaRPr lang="en-US" sz="1600" dirty="0"/>
          </a:p>
        </p:txBody>
      </p:sp>
      <p:sp>
        <p:nvSpPr>
          <p:cNvPr id="19" name="Text 8"/>
          <p:cNvSpPr/>
          <p:nvPr/>
        </p:nvSpPr>
        <p:spPr>
          <a:xfrm>
            <a:off x="9121777" y="2159851"/>
            <a:ext cx="2073657" cy="597892"/>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Continuous Improvement</a:t>
            </a:r>
            <a:endParaRPr lang="en-US" sz="1600" dirty="0"/>
          </a:p>
        </p:txBody>
      </p:sp>
      <p:sp>
        <p:nvSpPr>
          <p:cNvPr id="20" name="Text 9"/>
          <p:cNvSpPr/>
          <p:nvPr/>
        </p:nvSpPr>
        <p:spPr>
          <a:xfrm>
            <a:off x="9042002" y="2735530"/>
            <a:ext cx="2278892" cy="28801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AI-generated lesson plans can be iteratively refined based on feedback and performance data, ensuring that the content remains up-to-date and aligned with learning objectives.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4-d2r9b1he3tpg8rchv0h0.png"/>
          <p:cNvPicPr>
            <a:picLocks noChangeAspect="1"/>
          </p:cNvPicPr>
          <p:nvPr/>
        </p:nvPicPr>
        <p:blipFill>
          <a:blip r:embed="rId3"/>
          <a:srcRect l="8264" r="11149" b="2884"/>
          <a:stretch/>
        </p:blipFill>
        <p:spPr>
          <a:xfrm>
            <a:off x="6500631" y="-751"/>
            <a:ext cx="5691369" cy="6858751"/>
          </a:xfrm>
          <a:prstGeom prst="rect">
            <a:avLst/>
          </a:prstGeom>
        </p:spPr>
      </p:pic>
      <p:pic>
        <p:nvPicPr>
          <p:cNvPr id="3" name="Image 1" descr="https://kimi-img.moonshot.cn/pub/slides/slides_tmpl/image/25-09-02-14:58:12-d2r9b11e3tpg8rchv05g.png"/>
          <p:cNvPicPr>
            <a:picLocks noChangeAspect="1"/>
          </p:cNvPicPr>
          <p:nvPr/>
        </p:nvPicPr>
        <p:blipFill>
          <a:blip r:embed="rId4"/>
          <a:stretch>
            <a:fillRect/>
          </a:stretch>
        </p:blipFill>
        <p:spPr>
          <a:xfrm>
            <a:off x="1168346" y="5544836"/>
            <a:ext cx="6971899" cy="833120"/>
          </a:xfrm>
          <a:prstGeom prst="rect">
            <a:avLst/>
          </a:prstGeom>
        </p:spPr>
      </p:pic>
      <p:pic>
        <p:nvPicPr>
          <p:cNvPr id="4" name="Image 2" descr="https://kimi-img.moonshot.cn/pub/slides/slides_tmpl/image/25-09-02-14:58:06-d2r9avhe3tpg8rchuvf0.png"/>
          <p:cNvPicPr>
            <a:picLocks noChangeAspect="1"/>
          </p:cNvPicPr>
          <p:nvPr/>
        </p:nvPicPr>
        <p:blipFill>
          <a:blip r:embed="rId5"/>
          <a:stretch>
            <a:fillRect/>
          </a:stretch>
        </p:blipFill>
        <p:spPr>
          <a:xfrm rot="21060000">
            <a:off x="5750262" y="1691619"/>
            <a:ext cx="1396158" cy="1396158"/>
          </a:xfrm>
          <a:prstGeom prst="rect">
            <a:avLst/>
          </a:prstGeom>
        </p:spPr>
      </p:pic>
      <p:pic>
        <p:nvPicPr>
          <p:cNvPr id="5" name="Image 3" descr="https://kimi-img.moonshot.cn/pub/slides/slides_tmpl/image/25-09-02-14:58:10-d2r9b0he3tpg8rchv00g.png"/>
          <p:cNvPicPr>
            <a:picLocks noChangeAspect="1"/>
          </p:cNvPicPr>
          <p:nvPr/>
        </p:nvPicPr>
        <p:blipFill>
          <a:blip r:embed="rId6"/>
          <a:stretch>
            <a:fillRect/>
          </a:stretch>
        </p:blipFill>
        <p:spPr>
          <a:xfrm rot="16680000">
            <a:off x="625943" y="-292917"/>
            <a:ext cx="410596" cy="1637554"/>
          </a:xfrm>
          <a:prstGeom prst="rect">
            <a:avLst/>
          </a:prstGeom>
        </p:spPr>
      </p:pic>
      <p:sp>
        <p:nvSpPr>
          <p:cNvPr id="6" name="Text 0"/>
          <p:cNvSpPr/>
          <p:nvPr/>
        </p:nvSpPr>
        <p:spPr>
          <a:xfrm>
            <a:off x="542290" y="867410"/>
            <a:ext cx="5957570" cy="833120"/>
          </a:xfrm>
          <a:prstGeom prst="rect">
            <a:avLst/>
          </a:prstGeom>
          <a:noFill/>
          <a:ln/>
        </p:spPr>
        <p:txBody>
          <a:bodyPr wrap="square" lIns="91440" tIns="45720" rIns="91440" bIns="45720" rtlCol="0" anchor="t"/>
          <a:lstStyle/>
          <a:p>
            <a:pPr algn="just">
              <a:lnSpc>
                <a:spcPct val="100000"/>
              </a:lnSpc>
            </a:pPr>
            <a:r>
              <a:rPr lang="en-US" sz="3200" b="1" dirty="0">
                <a:solidFill>
                  <a:srgbClr val="000000"/>
                </a:solidFill>
                <a:latin typeface="MiSans" pitchFamily="34" charset="0"/>
                <a:ea typeface="MiSans" pitchFamily="34" charset="-122"/>
                <a:cs typeface="MiSans" pitchFamily="34" charset="-120"/>
              </a:rPr>
              <a:t>Slide &amp; Exercise Generation</a:t>
            </a:r>
            <a:endParaRPr lang="en-US" sz="1600" dirty="0"/>
          </a:p>
        </p:txBody>
      </p:sp>
      <p:sp>
        <p:nvSpPr>
          <p:cNvPr id="7" name="Text 1"/>
          <p:cNvSpPr/>
          <p:nvPr/>
        </p:nvSpPr>
        <p:spPr>
          <a:xfrm>
            <a:off x="777875" y="2999105"/>
            <a:ext cx="585343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AI-Powered Content Creation</a:t>
            </a:r>
            <a:endParaRPr lang="en-US" sz="1600" dirty="0"/>
          </a:p>
        </p:txBody>
      </p:sp>
      <p:sp>
        <p:nvSpPr>
          <p:cNvPr id="8" name="Text 2"/>
          <p:cNvSpPr/>
          <p:nvPr/>
        </p:nvSpPr>
        <p:spPr>
          <a:xfrm>
            <a:off x="736600" y="3386455"/>
            <a:ext cx="522097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Tools like PowerPoint Copilot, Google Slides AI, and Canva AI can convert bullet-point outlines into full slide decks, handouts, and interactive worksheets, significantly reducing the time required for content creation.</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Assess &amp; Track</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FAF26E"/>
      </a:accent1>
      <a:accent2>
        <a:srgbClr val="F9DB6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1020</Words>
  <Application>Microsoft Office PowerPoint</Application>
  <PresentationFormat>Widescreen</PresentationFormat>
  <Paragraphs>128</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仓耳玄三M W05</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Training Toolkit</dc:title>
  <dc:subject>AI-Powered Training Toolkit</dc:subject>
  <dc:creator>Kimi</dc:creator>
  <cp:lastModifiedBy>Sean</cp:lastModifiedBy>
  <cp:revision>2</cp:revision>
  <dcterms:created xsi:type="dcterms:W3CDTF">2025-12-03T00:59:52Z</dcterms:created>
  <dcterms:modified xsi:type="dcterms:W3CDTF">2025-12-03T01:00:45Z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{"Label":"AI-Powered Training Toolkit","ContentProducer":"001191110108MACG2KBH8F10000","ProduceID":"d4nom73acc45g275s0ng","ReservedCode1":"","ContentPropagator":"001191110108MACG2KBH8F20000","PropagateID":"d4nom73acc45g275s0ng","ReservedCode2":""}</vt:lpwstr>
  </property>
</Properties>
</file>